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00"/>
  </p:notesMasterIdLst>
  <p:handoutMasterIdLst>
    <p:handoutMasterId r:id="rId201"/>
  </p:handoutMasterIdLst>
  <p:sldIdLst>
    <p:sldId id="300" r:id="rId2"/>
    <p:sldId id="256" r:id="rId3"/>
    <p:sldId id="257" r:id="rId4"/>
    <p:sldId id="258" r:id="rId5"/>
    <p:sldId id="259" r:id="rId6"/>
    <p:sldId id="260" r:id="rId7"/>
    <p:sldId id="298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99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76" r:id="rId29"/>
    <p:sldId id="280" r:id="rId30"/>
    <p:sldId id="284" r:id="rId31"/>
    <p:sldId id="281" r:id="rId32"/>
    <p:sldId id="282" r:id="rId33"/>
    <p:sldId id="283" r:id="rId34"/>
    <p:sldId id="285" r:id="rId35"/>
    <p:sldId id="286" r:id="rId36"/>
    <p:sldId id="287" r:id="rId37"/>
    <p:sldId id="288" r:id="rId38"/>
    <p:sldId id="289" r:id="rId39"/>
    <p:sldId id="301" r:id="rId40"/>
    <p:sldId id="290" r:id="rId41"/>
    <p:sldId id="291" r:id="rId42"/>
    <p:sldId id="292" r:id="rId43"/>
    <p:sldId id="303" r:id="rId44"/>
    <p:sldId id="293" r:id="rId45"/>
    <p:sldId id="294" r:id="rId46"/>
    <p:sldId id="295" r:id="rId47"/>
    <p:sldId id="296" r:id="rId48"/>
    <p:sldId id="297" r:id="rId49"/>
    <p:sldId id="304" r:id="rId50"/>
    <p:sldId id="305" r:id="rId51"/>
    <p:sldId id="306" r:id="rId52"/>
    <p:sldId id="308" r:id="rId53"/>
    <p:sldId id="309" r:id="rId54"/>
    <p:sldId id="310" r:id="rId55"/>
    <p:sldId id="311" r:id="rId56"/>
    <p:sldId id="312" r:id="rId57"/>
    <p:sldId id="313" r:id="rId58"/>
    <p:sldId id="422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453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452" r:id="rId120"/>
    <p:sldId id="374" r:id="rId121"/>
    <p:sldId id="375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59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54" r:id="rId164"/>
    <p:sldId id="418" r:id="rId165"/>
    <p:sldId id="419" r:id="rId166"/>
    <p:sldId id="420" r:id="rId167"/>
    <p:sldId id="421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307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5" r:id="rId19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1" autoAdjust="0"/>
  </p:normalViewPr>
  <p:slideViewPr>
    <p:cSldViewPr>
      <p:cViewPr varScale="1">
        <p:scale>
          <a:sx n="100" d="100"/>
          <a:sy n="100" d="100"/>
        </p:scale>
        <p:origin x="151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  <p:sld r:id="rId102" collapse="1"/>
      <p:sld r:id="rId103" collapse="1"/>
      <p:sld r:id="rId104" collapse="1"/>
      <p:sld r:id="rId105" collapse="1"/>
      <p:sld r:id="rId106" collapse="1"/>
      <p:sld r:id="rId107" collapse="1"/>
      <p:sld r:id="rId108" collapse="1"/>
      <p:sld r:id="rId109" collapse="1"/>
      <p:sld r:id="rId110" collapse="1"/>
      <p:sld r:id="rId111" collapse="1"/>
      <p:sld r:id="rId112" collapse="1"/>
      <p:sld r:id="rId113" collapse="1"/>
      <p:sld r:id="rId114" collapse="1"/>
      <p:sld r:id="rId115" collapse="1"/>
      <p:sld r:id="rId116" collapse="1"/>
      <p:sld r:id="rId117" collapse="1"/>
      <p:sld r:id="rId118" collapse="1"/>
      <p:sld r:id="rId119" collapse="1"/>
      <p:sld r:id="rId120" collapse="1"/>
      <p:sld r:id="rId121" collapse="1"/>
      <p:sld r:id="rId122" collapse="1"/>
      <p:sld r:id="rId123" collapse="1"/>
      <p:sld r:id="rId124" collapse="1"/>
      <p:sld r:id="rId125" collapse="1"/>
      <p:sld r:id="rId126" collapse="1"/>
      <p:sld r:id="rId127" collapse="1"/>
      <p:sld r:id="rId128" collapse="1"/>
      <p:sld r:id="rId129" collapse="1"/>
      <p:sld r:id="rId130" collapse="1"/>
      <p:sld r:id="rId131" collapse="1"/>
      <p:sld r:id="rId132" collapse="1"/>
      <p:sld r:id="rId133" collapse="1"/>
      <p:sld r:id="rId134" collapse="1"/>
      <p:sld r:id="rId135" collapse="1"/>
      <p:sld r:id="rId136" collapse="1"/>
      <p:sld r:id="rId137" collapse="1"/>
      <p:sld r:id="rId138" collapse="1"/>
      <p:sld r:id="rId139" collapse="1"/>
      <p:sld r:id="rId140" collapse="1"/>
      <p:sld r:id="rId141" collapse="1"/>
      <p:sld r:id="rId142" collapse="1"/>
      <p:sld r:id="rId143" collapse="1"/>
      <p:sld r:id="rId144" collapse="1"/>
      <p:sld r:id="rId145" collapse="1"/>
      <p:sld r:id="rId146" collapse="1"/>
      <p:sld r:id="rId147" collapse="1"/>
      <p:sld r:id="rId148" collapse="1"/>
      <p:sld r:id="rId149" collapse="1"/>
      <p:sld r:id="rId150" collapse="1"/>
      <p:sld r:id="rId151" collapse="1"/>
      <p:sld r:id="rId152" collapse="1"/>
      <p:sld r:id="rId153" collapse="1"/>
      <p:sld r:id="rId154" collapse="1"/>
      <p:sld r:id="rId155" collapse="1"/>
      <p:sld r:id="rId156" collapse="1"/>
      <p:sld r:id="rId157" collapse="1"/>
      <p:sld r:id="rId158" collapse="1"/>
      <p:sld r:id="rId159" collapse="1"/>
      <p:sld r:id="rId160" collapse="1"/>
      <p:sld r:id="rId161" collapse="1"/>
      <p:sld r:id="rId162" collapse="1"/>
      <p:sld r:id="rId163" collapse="1"/>
      <p:sld r:id="rId164" collapse="1"/>
      <p:sld r:id="rId165" collapse="1"/>
      <p:sld r:id="rId166" collapse="1"/>
      <p:sld r:id="rId167" collapse="1"/>
      <p:sld r:id="rId168" collapse="1"/>
      <p:sld r:id="rId169" collapse="1"/>
      <p:sld r:id="rId170" collapse="1"/>
      <p:sld r:id="rId171" collapse="1"/>
      <p:sld r:id="rId172" collapse="1"/>
      <p:sld r:id="rId173" collapse="1"/>
      <p:sld r:id="rId174" collapse="1"/>
      <p:sld r:id="rId175" collapse="1"/>
      <p:sld r:id="rId176" collapse="1"/>
      <p:sld r:id="rId177" collapse="1"/>
      <p:sld r:id="rId178" collapse="1"/>
      <p:sld r:id="rId179" collapse="1"/>
      <p:sld r:id="rId180" collapse="1"/>
      <p:sld r:id="rId181" collapse="1"/>
      <p:sld r:id="rId182" collapse="1"/>
      <p:sld r:id="rId183" collapse="1"/>
      <p:sld r:id="rId184" collapse="1"/>
      <p:sld r:id="rId185" collapse="1"/>
      <p:sld r:id="rId186" collapse="1"/>
      <p:sld r:id="rId187" collapse="1"/>
      <p:sld r:id="rId188" collapse="1"/>
      <p:sld r:id="rId189" collapse="1"/>
      <p:sld r:id="rId190" collapse="1"/>
      <p:sld r:id="rId191" collapse="1"/>
      <p:sld r:id="rId192" collapse="1"/>
      <p:sld r:id="rId193" collapse="1"/>
      <p:sld r:id="rId194" collapse="1"/>
      <p:sld r:id="rId195" collapse="1"/>
      <p:sld r:id="rId196" collapse="1"/>
      <p:sld r:id="rId19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7.xml"/><Relationship Id="rId21" Type="http://schemas.openxmlformats.org/officeDocument/2006/relationships/slide" Target="slides/slide21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63" Type="http://schemas.openxmlformats.org/officeDocument/2006/relationships/slide" Target="slides/slide63.xml"/><Relationship Id="rId68" Type="http://schemas.openxmlformats.org/officeDocument/2006/relationships/slide" Target="slides/slide68.xml"/><Relationship Id="rId84" Type="http://schemas.openxmlformats.org/officeDocument/2006/relationships/slide" Target="slides/slide84.xml"/><Relationship Id="rId89" Type="http://schemas.openxmlformats.org/officeDocument/2006/relationships/slide" Target="slides/slide89.xml"/><Relationship Id="rId112" Type="http://schemas.openxmlformats.org/officeDocument/2006/relationships/slide" Target="slides/slide112.xml"/><Relationship Id="rId133" Type="http://schemas.openxmlformats.org/officeDocument/2006/relationships/slide" Target="slides/slide134.xml"/><Relationship Id="rId138" Type="http://schemas.openxmlformats.org/officeDocument/2006/relationships/slide" Target="slides/slide139.xml"/><Relationship Id="rId154" Type="http://schemas.openxmlformats.org/officeDocument/2006/relationships/slide" Target="slides/slide155.xml"/><Relationship Id="rId159" Type="http://schemas.openxmlformats.org/officeDocument/2006/relationships/slide" Target="slides/slide160.xml"/><Relationship Id="rId175" Type="http://schemas.openxmlformats.org/officeDocument/2006/relationships/slide" Target="slides/slide176.xml"/><Relationship Id="rId170" Type="http://schemas.openxmlformats.org/officeDocument/2006/relationships/slide" Target="slides/slide171.xml"/><Relationship Id="rId191" Type="http://schemas.openxmlformats.org/officeDocument/2006/relationships/slide" Target="slides/slide192.xml"/><Relationship Id="rId196" Type="http://schemas.openxmlformats.org/officeDocument/2006/relationships/slide" Target="slides/slide197.xml"/><Relationship Id="rId16" Type="http://schemas.openxmlformats.org/officeDocument/2006/relationships/slide" Target="slides/slide16.xml"/><Relationship Id="rId107" Type="http://schemas.openxmlformats.org/officeDocument/2006/relationships/slide" Target="slides/slide107.xml"/><Relationship Id="rId11" Type="http://schemas.openxmlformats.org/officeDocument/2006/relationships/slide" Target="slides/slide11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53" Type="http://schemas.openxmlformats.org/officeDocument/2006/relationships/slide" Target="slides/slide53.xml"/><Relationship Id="rId58" Type="http://schemas.openxmlformats.org/officeDocument/2006/relationships/slide" Target="slides/slide58.xml"/><Relationship Id="rId74" Type="http://schemas.openxmlformats.org/officeDocument/2006/relationships/slide" Target="slides/slide74.xml"/><Relationship Id="rId79" Type="http://schemas.openxmlformats.org/officeDocument/2006/relationships/slide" Target="slides/slide79.xml"/><Relationship Id="rId102" Type="http://schemas.openxmlformats.org/officeDocument/2006/relationships/slide" Target="slides/slide102.xml"/><Relationship Id="rId123" Type="http://schemas.openxmlformats.org/officeDocument/2006/relationships/slide" Target="slides/slide124.xml"/><Relationship Id="rId128" Type="http://schemas.openxmlformats.org/officeDocument/2006/relationships/slide" Target="slides/slide129.xml"/><Relationship Id="rId144" Type="http://schemas.openxmlformats.org/officeDocument/2006/relationships/slide" Target="slides/slide145.xml"/><Relationship Id="rId149" Type="http://schemas.openxmlformats.org/officeDocument/2006/relationships/slide" Target="slides/slide150.xml"/><Relationship Id="rId5" Type="http://schemas.openxmlformats.org/officeDocument/2006/relationships/slide" Target="slides/slide5.xml"/><Relationship Id="rId90" Type="http://schemas.openxmlformats.org/officeDocument/2006/relationships/slide" Target="slides/slide90.xml"/><Relationship Id="rId95" Type="http://schemas.openxmlformats.org/officeDocument/2006/relationships/slide" Target="slides/slide95.xml"/><Relationship Id="rId160" Type="http://schemas.openxmlformats.org/officeDocument/2006/relationships/slide" Target="slides/slide161.xml"/><Relationship Id="rId165" Type="http://schemas.openxmlformats.org/officeDocument/2006/relationships/slide" Target="slides/slide166.xml"/><Relationship Id="rId181" Type="http://schemas.openxmlformats.org/officeDocument/2006/relationships/slide" Target="slides/slide182.xml"/><Relationship Id="rId186" Type="http://schemas.openxmlformats.org/officeDocument/2006/relationships/slide" Target="slides/slide187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64" Type="http://schemas.openxmlformats.org/officeDocument/2006/relationships/slide" Target="slides/slide64.xml"/><Relationship Id="rId69" Type="http://schemas.openxmlformats.org/officeDocument/2006/relationships/slide" Target="slides/slide69.xml"/><Relationship Id="rId113" Type="http://schemas.openxmlformats.org/officeDocument/2006/relationships/slide" Target="slides/slide113.xml"/><Relationship Id="rId118" Type="http://schemas.openxmlformats.org/officeDocument/2006/relationships/slide" Target="slides/slide118.xml"/><Relationship Id="rId134" Type="http://schemas.openxmlformats.org/officeDocument/2006/relationships/slide" Target="slides/slide135.xml"/><Relationship Id="rId139" Type="http://schemas.openxmlformats.org/officeDocument/2006/relationships/slide" Target="slides/slide140.xml"/><Relationship Id="rId80" Type="http://schemas.openxmlformats.org/officeDocument/2006/relationships/slide" Target="slides/slide80.xml"/><Relationship Id="rId85" Type="http://schemas.openxmlformats.org/officeDocument/2006/relationships/slide" Target="slides/slide85.xml"/><Relationship Id="rId150" Type="http://schemas.openxmlformats.org/officeDocument/2006/relationships/slide" Target="slides/slide151.xml"/><Relationship Id="rId155" Type="http://schemas.openxmlformats.org/officeDocument/2006/relationships/slide" Target="slides/slide156.xml"/><Relationship Id="rId171" Type="http://schemas.openxmlformats.org/officeDocument/2006/relationships/slide" Target="slides/slide172.xml"/><Relationship Id="rId176" Type="http://schemas.openxmlformats.org/officeDocument/2006/relationships/slide" Target="slides/slide177.xml"/><Relationship Id="rId192" Type="http://schemas.openxmlformats.org/officeDocument/2006/relationships/slide" Target="slides/slide193.xml"/><Relationship Id="rId197" Type="http://schemas.openxmlformats.org/officeDocument/2006/relationships/slide" Target="slides/slide198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59" Type="http://schemas.openxmlformats.org/officeDocument/2006/relationships/slide" Target="slides/slide59.xml"/><Relationship Id="rId103" Type="http://schemas.openxmlformats.org/officeDocument/2006/relationships/slide" Target="slides/slide103.xml"/><Relationship Id="rId108" Type="http://schemas.openxmlformats.org/officeDocument/2006/relationships/slide" Target="slides/slide108.xml"/><Relationship Id="rId124" Type="http://schemas.openxmlformats.org/officeDocument/2006/relationships/slide" Target="slides/slide125.xml"/><Relationship Id="rId129" Type="http://schemas.openxmlformats.org/officeDocument/2006/relationships/slide" Target="slides/slide130.xml"/><Relationship Id="rId54" Type="http://schemas.openxmlformats.org/officeDocument/2006/relationships/slide" Target="slides/slide54.xml"/><Relationship Id="rId70" Type="http://schemas.openxmlformats.org/officeDocument/2006/relationships/slide" Target="slides/slide70.xml"/><Relationship Id="rId75" Type="http://schemas.openxmlformats.org/officeDocument/2006/relationships/slide" Target="slides/slide75.xml"/><Relationship Id="rId91" Type="http://schemas.openxmlformats.org/officeDocument/2006/relationships/slide" Target="slides/slide91.xml"/><Relationship Id="rId96" Type="http://schemas.openxmlformats.org/officeDocument/2006/relationships/slide" Target="slides/slide96.xml"/><Relationship Id="rId140" Type="http://schemas.openxmlformats.org/officeDocument/2006/relationships/slide" Target="slides/slide141.xml"/><Relationship Id="rId145" Type="http://schemas.openxmlformats.org/officeDocument/2006/relationships/slide" Target="slides/slide146.xml"/><Relationship Id="rId161" Type="http://schemas.openxmlformats.org/officeDocument/2006/relationships/slide" Target="slides/slide162.xml"/><Relationship Id="rId166" Type="http://schemas.openxmlformats.org/officeDocument/2006/relationships/slide" Target="slides/slide167.xml"/><Relationship Id="rId182" Type="http://schemas.openxmlformats.org/officeDocument/2006/relationships/slide" Target="slides/slide183.xml"/><Relationship Id="rId187" Type="http://schemas.openxmlformats.org/officeDocument/2006/relationships/slide" Target="slides/slide188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49" Type="http://schemas.openxmlformats.org/officeDocument/2006/relationships/slide" Target="slides/slide49.xml"/><Relationship Id="rId114" Type="http://schemas.openxmlformats.org/officeDocument/2006/relationships/slide" Target="slides/slide114.xml"/><Relationship Id="rId119" Type="http://schemas.openxmlformats.org/officeDocument/2006/relationships/slide" Target="slides/slide120.xml"/><Relationship Id="rId44" Type="http://schemas.openxmlformats.org/officeDocument/2006/relationships/slide" Target="slides/slide44.xml"/><Relationship Id="rId60" Type="http://schemas.openxmlformats.org/officeDocument/2006/relationships/slide" Target="slides/slide60.xml"/><Relationship Id="rId65" Type="http://schemas.openxmlformats.org/officeDocument/2006/relationships/slide" Target="slides/slide65.xml"/><Relationship Id="rId81" Type="http://schemas.openxmlformats.org/officeDocument/2006/relationships/slide" Target="slides/slide81.xml"/><Relationship Id="rId86" Type="http://schemas.openxmlformats.org/officeDocument/2006/relationships/slide" Target="slides/slide86.xml"/><Relationship Id="rId130" Type="http://schemas.openxmlformats.org/officeDocument/2006/relationships/slide" Target="slides/slide131.xml"/><Relationship Id="rId135" Type="http://schemas.openxmlformats.org/officeDocument/2006/relationships/slide" Target="slides/slide136.xml"/><Relationship Id="rId151" Type="http://schemas.openxmlformats.org/officeDocument/2006/relationships/slide" Target="slides/slide152.xml"/><Relationship Id="rId156" Type="http://schemas.openxmlformats.org/officeDocument/2006/relationships/slide" Target="slides/slide157.xml"/><Relationship Id="rId177" Type="http://schemas.openxmlformats.org/officeDocument/2006/relationships/slide" Target="slides/slide178.xml"/><Relationship Id="rId172" Type="http://schemas.openxmlformats.org/officeDocument/2006/relationships/slide" Target="slides/slide173.xml"/><Relationship Id="rId193" Type="http://schemas.openxmlformats.org/officeDocument/2006/relationships/slide" Target="slides/slide194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9" Type="http://schemas.openxmlformats.org/officeDocument/2006/relationships/slide" Target="slides/slide39.xml"/><Relationship Id="rId109" Type="http://schemas.openxmlformats.org/officeDocument/2006/relationships/slide" Target="slides/slide109.xml"/><Relationship Id="rId34" Type="http://schemas.openxmlformats.org/officeDocument/2006/relationships/slide" Target="slides/slide34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76" Type="http://schemas.openxmlformats.org/officeDocument/2006/relationships/slide" Target="slides/slide76.xml"/><Relationship Id="rId97" Type="http://schemas.openxmlformats.org/officeDocument/2006/relationships/slide" Target="slides/slide97.xml"/><Relationship Id="rId104" Type="http://schemas.openxmlformats.org/officeDocument/2006/relationships/slide" Target="slides/slide104.xml"/><Relationship Id="rId120" Type="http://schemas.openxmlformats.org/officeDocument/2006/relationships/slide" Target="slides/slide121.xml"/><Relationship Id="rId125" Type="http://schemas.openxmlformats.org/officeDocument/2006/relationships/slide" Target="slides/slide126.xml"/><Relationship Id="rId141" Type="http://schemas.openxmlformats.org/officeDocument/2006/relationships/slide" Target="slides/slide142.xml"/><Relationship Id="rId146" Type="http://schemas.openxmlformats.org/officeDocument/2006/relationships/slide" Target="slides/slide147.xml"/><Relationship Id="rId167" Type="http://schemas.openxmlformats.org/officeDocument/2006/relationships/slide" Target="slides/slide168.xml"/><Relationship Id="rId188" Type="http://schemas.openxmlformats.org/officeDocument/2006/relationships/slide" Target="slides/slide189.xml"/><Relationship Id="rId7" Type="http://schemas.openxmlformats.org/officeDocument/2006/relationships/slide" Target="slides/slide7.xml"/><Relationship Id="rId71" Type="http://schemas.openxmlformats.org/officeDocument/2006/relationships/slide" Target="slides/slide71.xml"/><Relationship Id="rId92" Type="http://schemas.openxmlformats.org/officeDocument/2006/relationships/slide" Target="slides/slide92.xml"/><Relationship Id="rId162" Type="http://schemas.openxmlformats.org/officeDocument/2006/relationships/slide" Target="slides/slide163.xml"/><Relationship Id="rId183" Type="http://schemas.openxmlformats.org/officeDocument/2006/relationships/slide" Target="slides/slide184.xml"/><Relationship Id="rId2" Type="http://schemas.openxmlformats.org/officeDocument/2006/relationships/slide" Target="slides/slide2.xml"/><Relationship Id="rId29" Type="http://schemas.openxmlformats.org/officeDocument/2006/relationships/slide" Target="slides/slide29.xml"/><Relationship Id="rId24" Type="http://schemas.openxmlformats.org/officeDocument/2006/relationships/slide" Target="slides/slide24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66" Type="http://schemas.openxmlformats.org/officeDocument/2006/relationships/slide" Target="slides/slide66.xml"/><Relationship Id="rId87" Type="http://schemas.openxmlformats.org/officeDocument/2006/relationships/slide" Target="slides/slide87.xml"/><Relationship Id="rId110" Type="http://schemas.openxmlformats.org/officeDocument/2006/relationships/slide" Target="slides/slide110.xml"/><Relationship Id="rId115" Type="http://schemas.openxmlformats.org/officeDocument/2006/relationships/slide" Target="slides/slide115.xml"/><Relationship Id="rId131" Type="http://schemas.openxmlformats.org/officeDocument/2006/relationships/slide" Target="slides/slide132.xml"/><Relationship Id="rId136" Type="http://schemas.openxmlformats.org/officeDocument/2006/relationships/slide" Target="slides/slide137.xml"/><Relationship Id="rId157" Type="http://schemas.openxmlformats.org/officeDocument/2006/relationships/slide" Target="slides/slide158.xml"/><Relationship Id="rId178" Type="http://schemas.openxmlformats.org/officeDocument/2006/relationships/slide" Target="slides/slide179.xml"/><Relationship Id="rId61" Type="http://schemas.openxmlformats.org/officeDocument/2006/relationships/slide" Target="slides/slide61.xml"/><Relationship Id="rId82" Type="http://schemas.openxmlformats.org/officeDocument/2006/relationships/slide" Target="slides/slide82.xml"/><Relationship Id="rId152" Type="http://schemas.openxmlformats.org/officeDocument/2006/relationships/slide" Target="slides/slide153.xml"/><Relationship Id="rId173" Type="http://schemas.openxmlformats.org/officeDocument/2006/relationships/slide" Target="slides/slide174.xml"/><Relationship Id="rId194" Type="http://schemas.openxmlformats.org/officeDocument/2006/relationships/slide" Target="slides/slide195.xml"/><Relationship Id="rId19" Type="http://schemas.openxmlformats.org/officeDocument/2006/relationships/slide" Target="slides/slide19.xml"/><Relationship Id="rId14" Type="http://schemas.openxmlformats.org/officeDocument/2006/relationships/slide" Target="slides/slide14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56" Type="http://schemas.openxmlformats.org/officeDocument/2006/relationships/slide" Target="slides/slide56.xml"/><Relationship Id="rId77" Type="http://schemas.openxmlformats.org/officeDocument/2006/relationships/slide" Target="slides/slide77.xml"/><Relationship Id="rId100" Type="http://schemas.openxmlformats.org/officeDocument/2006/relationships/slide" Target="slides/slide100.xml"/><Relationship Id="rId105" Type="http://schemas.openxmlformats.org/officeDocument/2006/relationships/slide" Target="slides/slide105.xml"/><Relationship Id="rId126" Type="http://schemas.openxmlformats.org/officeDocument/2006/relationships/slide" Target="slides/slide127.xml"/><Relationship Id="rId147" Type="http://schemas.openxmlformats.org/officeDocument/2006/relationships/slide" Target="slides/slide148.xml"/><Relationship Id="rId168" Type="http://schemas.openxmlformats.org/officeDocument/2006/relationships/slide" Target="slides/slide169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72" Type="http://schemas.openxmlformats.org/officeDocument/2006/relationships/slide" Target="slides/slide72.xml"/><Relationship Id="rId93" Type="http://schemas.openxmlformats.org/officeDocument/2006/relationships/slide" Target="slides/slide93.xml"/><Relationship Id="rId98" Type="http://schemas.openxmlformats.org/officeDocument/2006/relationships/slide" Target="slides/slide98.xml"/><Relationship Id="rId121" Type="http://schemas.openxmlformats.org/officeDocument/2006/relationships/slide" Target="slides/slide122.xml"/><Relationship Id="rId142" Type="http://schemas.openxmlformats.org/officeDocument/2006/relationships/slide" Target="slides/slide143.xml"/><Relationship Id="rId163" Type="http://schemas.openxmlformats.org/officeDocument/2006/relationships/slide" Target="slides/slide164.xml"/><Relationship Id="rId184" Type="http://schemas.openxmlformats.org/officeDocument/2006/relationships/slide" Target="slides/slide185.xml"/><Relationship Id="rId189" Type="http://schemas.openxmlformats.org/officeDocument/2006/relationships/slide" Target="slides/slide190.xml"/><Relationship Id="rId3" Type="http://schemas.openxmlformats.org/officeDocument/2006/relationships/slide" Target="slides/slide3.xml"/><Relationship Id="rId25" Type="http://schemas.openxmlformats.org/officeDocument/2006/relationships/slide" Target="slides/slide25.xml"/><Relationship Id="rId46" Type="http://schemas.openxmlformats.org/officeDocument/2006/relationships/slide" Target="slides/slide46.xml"/><Relationship Id="rId67" Type="http://schemas.openxmlformats.org/officeDocument/2006/relationships/slide" Target="slides/slide67.xml"/><Relationship Id="rId116" Type="http://schemas.openxmlformats.org/officeDocument/2006/relationships/slide" Target="slides/slide116.xml"/><Relationship Id="rId137" Type="http://schemas.openxmlformats.org/officeDocument/2006/relationships/slide" Target="slides/slide138.xml"/><Relationship Id="rId158" Type="http://schemas.openxmlformats.org/officeDocument/2006/relationships/slide" Target="slides/slide159.xml"/><Relationship Id="rId20" Type="http://schemas.openxmlformats.org/officeDocument/2006/relationships/slide" Target="slides/slide20.xml"/><Relationship Id="rId41" Type="http://schemas.openxmlformats.org/officeDocument/2006/relationships/slide" Target="slides/slide41.xml"/><Relationship Id="rId62" Type="http://schemas.openxmlformats.org/officeDocument/2006/relationships/slide" Target="slides/slide62.xml"/><Relationship Id="rId83" Type="http://schemas.openxmlformats.org/officeDocument/2006/relationships/slide" Target="slides/slide83.xml"/><Relationship Id="rId88" Type="http://schemas.openxmlformats.org/officeDocument/2006/relationships/slide" Target="slides/slide88.xml"/><Relationship Id="rId111" Type="http://schemas.openxmlformats.org/officeDocument/2006/relationships/slide" Target="slides/slide111.xml"/><Relationship Id="rId132" Type="http://schemas.openxmlformats.org/officeDocument/2006/relationships/slide" Target="slides/slide133.xml"/><Relationship Id="rId153" Type="http://schemas.openxmlformats.org/officeDocument/2006/relationships/slide" Target="slides/slide154.xml"/><Relationship Id="rId174" Type="http://schemas.openxmlformats.org/officeDocument/2006/relationships/slide" Target="slides/slide175.xml"/><Relationship Id="rId179" Type="http://schemas.openxmlformats.org/officeDocument/2006/relationships/slide" Target="slides/slide180.xml"/><Relationship Id="rId195" Type="http://schemas.openxmlformats.org/officeDocument/2006/relationships/slide" Target="slides/slide196.xml"/><Relationship Id="rId190" Type="http://schemas.openxmlformats.org/officeDocument/2006/relationships/slide" Target="slides/slide191.xml"/><Relationship Id="rId15" Type="http://schemas.openxmlformats.org/officeDocument/2006/relationships/slide" Target="slides/slide15.xml"/><Relationship Id="rId36" Type="http://schemas.openxmlformats.org/officeDocument/2006/relationships/slide" Target="slides/slide36.xml"/><Relationship Id="rId57" Type="http://schemas.openxmlformats.org/officeDocument/2006/relationships/slide" Target="slides/slide57.xml"/><Relationship Id="rId106" Type="http://schemas.openxmlformats.org/officeDocument/2006/relationships/slide" Target="slides/slide106.xml"/><Relationship Id="rId127" Type="http://schemas.openxmlformats.org/officeDocument/2006/relationships/slide" Target="slides/slide128.xml"/><Relationship Id="rId10" Type="http://schemas.openxmlformats.org/officeDocument/2006/relationships/slide" Target="slides/slide10.xml"/><Relationship Id="rId31" Type="http://schemas.openxmlformats.org/officeDocument/2006/relationships/slide" Target="slides/slide31.xml"/><Relationship Id="rId52" Type="http://schemas.openxmlformats.org/officeDocument/2006/relationships/slide" Target="slides/slide52.xml"/><Relationship Id="rId73" Type="http://schemas.openxmlformats.org/officeDocument/2006/relationships/slide" Target="slides/slide73.xml"/><Relationship Id="rId78" Type="http://schemas.openxmlformats.org/officeDocument/2006/relationships/slide" Target="slides/slide78.xml"/><Relationship Id="rId94" Type="http://schemas.openxmlformats.org/officeDocument/2006/relationships/slide" Target="slides/slide94.xml"/><Relationship Id="rId99" Type="http://schemas.openxmlformats.org/officeDocument/2006/relationships/slide" Target="slides/slide99.xml"/><Relationship Id="rId101" Type="http://schemas.openxmlformats.org/officeDocument/2006/relationships/slide" Target="slides/slide101.xml"/><Relationship Id="rId122" Type="http://schemas.openxmlformats.org/officeDocument/2006/relationships/slide" Target="slides/slide123.xml"/><Relationship Id="rId143" Type="http://schemas.openxmlformats.org/officeDocument/2006/relationships/slide" Target="slides/slide144.xml"/><Relationship Id="rId148" Type="http://schemas.openxmlformats.org/officeDocument/2006/relationships/slide" Target="slides/slide149.xml"/><Relationship Id="rId164" Type="http://schemas.openxmlformats.org/officeDocument/2006/relationships/slide" Target="slides/slide165.xml"/><Relationship Id="rId169" Type="http://schemas.openxmlformats.org/officeDocument/2006/relationships/slide" Target="slides/slide170.xml"/><Relationship Id="rId185" Type="http://schemas.openxmlformats.org/officeDocument/2006/relationships/slide" Target="slides/slide186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80" Type="http://schemas.openxmlformats.org/officeDocument/2006/relationships/slide" Target="slides/slide181.xml"/><Relationship Id="rId26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t" anchorCtr="0" compatLnSpc="1">
            <a:prstTxWarp prst="textNoShape">
              <a:avLst/>
            </a:prstTxWarp>
          </a:bodyPr>
          <a:lstStyle>
            <a:lvl1pPr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9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t" anchorCtr="0" compatLnSpc="1">
            <a:prstTxWarp prst="textNoShape">
              <a:avLst/>
            </a:prstTxWarp>
          </a:bodyPr>
          <a:lstStyle>
            <a:lvl1pPr algn="r"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b" anchorCtr="0" compatLnSpc="1">
            <a:prstTxWarp prst="textNoShape">
              <a:avLst/>
            </a:prstTxWarp>
          </a:bodyPr>
          <a:lstStyle>
            <a:lvl1pPr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9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b" anchorCtr="0" compatLnSpc="1">
            <a:prstTxWarp prst="textNoShape">
              <a:avLst/>
            </a:prstTxWarp>
          </a:bodyPr>
          <a:lstStyle>
            <a:lvl1pPr algn="r"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3844D653-F446-418C-B77A-C8284039D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9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t" anchorCtr="0" compatLnSpc="1">
            <a:prstTxWarp prst="textNoShape">
              <a:avLst/>
            </a:prstTxWarp>
          </a:bodyPr>
          <a:lstStyle>
            <a:lvl1pPr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19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t" anchorCtr="0" compatLnSpc="1">
            <a:prstTxWarp prst="textNoShape">
              <a:avLst/>
            </a:prstTxWarp>
          </a:bodyPr>
          <a:lstStyle>
            <a:lvl1pPr algn="r"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12" y="4416573"/>
            <a:ext cx="5609576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b" anchorCtr="0" compatLnSpc="1">
            <a:prstTxWarp prst="textNoShape">
              <a:avLst/>
            </a:prstTxWarp>
          </a:bodyPr>
          <a:lstStyle>
            <a:lvl1pPr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9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b" anchorCtr="0" compatLnSpc="1">
            <a:prstTxWarp prst="textNoShape">
              <a:avLst/>
            </a:prstTxWarp>
          </a:bodyPr>
          <a:lstStyle>
            <a:lvl1pPr algn="r"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0CA9A584-EACB-4C9C-8FC5-07621489C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16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37E1A41-5143-4BF0-BA80-3362AA9B3A72}" type="slidenum">
              <a:rPr lang="en-US" smtClean="0">
                <a:latin typeface="Times" pitchFamily="18" charset="0"/>
              </a:rPr>
              <a:pPr defTabSz="929432"/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7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E5D3649-6C9F-4558-A459-A955528C63AC}" type="slidenum">
              <a:rPr lang="en-US" smtClean="0">
                <a:latin typeface="Times" pitchFamily="18" charset="0"/>
              </a:rPr>
              <a:pPr defTabSz="929432"/>
              <a:t>10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3916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379AFFF-0728-4771-B034-C98D58965689}" type="slidenum">
              <a:rPr lang="en-US" smtClean="0">
                <a:latin typeface="Times" pitchFamily="18" charset="0"/>
              </a:rPr>
              <a:pPr defTabSz="929432"/>
              <a:t>101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4988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281C076-892F-4ACB-8FF3-EFED4780E989}" type="slidenum">
              <a:rPr lang="en-US" smtClean="0">
                <a:latin typeface="Times" pitchFamily="18" charset="0"/>
              </a:rPr>
              <a:pPr defTabSz="929432"/>
              <a:t>102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8738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A0BCEBC-307C-4A48-909F-21D724648905}" type="slidenum">
              <a:rPr lang="en-US" smtClean="0">
                <a:latin typeface="Times" pitchFamily="18" charset="0"/>
              </a:rPr>
              <a:pPr defTabSz="929432"/>
              <a:t>103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0494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D331FE5-2273-41F1-933F-2040775A02D1}" type="slidenum">
              <a:rPr lang="en-US" smtClean="0">
                <a:latin typeface="Times" pitchFamily="18" charset="0"/>
              </a:rPr>
              <a:pPr defTabSz="929432"/>
              <a:t>104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518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A36D1E8-4674-42CC-99A3-4186D02D12FE}" type="slidenum">
              <a:rPr lang="en-US" smtClean="0">
                <a:latin typeface="Times" pitchFamily="18" charset="0"/>
              </a:rPr>
              <a:pPr defTabSz="929432"/>
              <a:t>105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7858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C378688-DE03-4A39-BAE8-20CCB506D296}" type="slidenum">
              <a:rPr lang="en-US" smtClean="0">
                <a:latin typeface="Times" pitchFamily="18" charset="0"/>
              </a:rPr>
              <a:pPr defTabSz="929432"/>
              <a:t>106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616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7D20DCA-5B2B-4CE3-A736-F01A27A4F3B5}" type="slidenum">
              <a:rPr lang="en-US" smtClean="0">
                <a:latin typeface="Times" pitchFamily="18" charset="0"/>
              </a:rPr>
              <a:pPr defTabSz="929432"/>
              <a:t>107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1245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3C6F2A8-2C94-444E-9B8E-AFCC488BF46F}" type="slidenum">
              <a:rPr lang="en-US" smtClean="0">
                <a:latin typeface="Times" pitchFamily="18" charset="0"/>
              </a:rPr>
              <a:pPr defTabSz="929432"/>
              <a:t>108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6913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B4D603C-AF23-40EA-B526-4970F5CEA374}" type="slidenum">
              <a:rPr lang="en-US" smtClean="0">
                <a:latin typeface="Times" pitchFamily="18" charset="0"/>
              </a:rPr>
              <a:pPr defTabSz="929432"/>
              <a:t>109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8352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0DB84CD-8DA2-4836-9E2B-69CADC9D8BDA}" type="slidenum">
              <a:rPr lang="en-US" smtClean="0">
                <a:latin typeface="Times" pitchFamily="18" charset="0"/>
              </a:rPr>
              <a:pPr defTabSz="929432"/>
              <a:t>110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59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FF634D1-93EC-4A11-93EA-A1A0E5D139BF}" type="slidenum">
              <a:rPr lang="en-US" smtClean="0">
                <a:latin typeface="Times" pitchFamily="18" charset="0"/>
              </a:rPr>
              <a:pPr defTabSz="929432"/>
              <a:t>11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7904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0278BAD-FF19-4E9E-90CE-D677D7D7B04A}" type="slidenum">
              <a:rPr lang="en-US" smtClean="0">
                <a:latin typeface="Times" pitchFamily="18" charset="0"/>
              </a:rPr>
              <a:pPr defTabSz="929432"/>
              <a:t>111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2971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CC78FD2-1F9F-4160-8B6C-12CFCF3D7C09}" type="slidenum">
              <a:rPr lang="en-US" smtClean="0">
                <a:latin typeface="Times" pitchFamily="18" charset="0"/>
              </a:rPr>
              <a:pPr defTabSz="929432"/>
              <a:t>112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7310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BE54D32-3263-4355-AC14-D737EAEF37D6}" type="slidenum">
              <a:rPr lang="en-US" smtClean="0">
                <a:latin typeface="Times" pitchFamily="18" charset="0"/>
              </a:rPr>
              <a:pPr defTabSz="929432"/>
              <a:t>113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9192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E580C3B-9154-4341-B7EE-0408E9B9428F}" type="slidenum">
              <a:rPr lang="en-US" smtClean="0">
                <a:latin typeface="Times" pitchFamily="18" charset="0"/>
              </a:rPr>
              <a:pPr defTabSz="929432"/>
              <a:t>114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1434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21E51A9-9DD4-4292-A943-6C8CD579A1A6}" type="slidenum">
              <a:rPr lang="en-US" smtClean="0">
                <a:latin typeface="Times" pitchFamily="18" charset="0"/>
              </a:rPr>
              <a:pPr defTabSz="929432"/>
              <a:t>115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5245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CBDE45B-12C5-4955-A05C-010EFFEA085B}" type="slidenum">
              <a:rPr lang="en-US" smtClean="0">
                <a:latin typeface="Times" pitchFamily="18" charset="0"/>
              </a:rPr>
              <a:pPr defTabSz="929432"/>
              <a:t>116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8742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4E205B3-B4AB-4D18-AA30-45B78E88144E}" type="slidenum">
              <a:rPr lang="en-US" smtClean="0">
                <a:latin typeface="Times" pitchFamily="18" charset="0"/>
              </a:rPr>
              <a:pPr defTabSz="929432"/>
              <a:t>117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4443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DDAAE58-3E93-4133-A6B8-F7E6F11829FF}" type="slidenum">
              <a:rPr lang="en-US" smtClean="0">
                <a:latin typeface="Times" pitchFamily="18" charset="0"/>
              </a:rPr>
              <a:pPr defTabSz="929432"/>
              <a:t>118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2167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C339AB7-E01D-4482-9506-18BFB8BF6379}" type="slidenum">
              <a:rPr lang="en-US" smtClean="0">
                <a:latin typeface="Times" pitchFamily="18" charset="0"/>
              </a:rPr>
              <a:pPr defTabSz="929432"/>
              <a:t>120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7890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8CD2994-AC98-4088-916E-9369934477BA}" type="slidenum">
              <a:rPr lang="en-US" smtClean="0">
                <a:latin typeface="Times" pitchFamily="18" charset="0"/>
              </a:rPr>
              <a:pPr defTabSz="929432"/>
              <a:t>121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6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8AEBCC0-57E8-4071-A1EA-BC1C5E1E934D}" type="slidenum">
              <a:rPr lang="en-US" smtClean="0">
                <a:latin typeface="Times" pitchFamily="18" charset="0"/>
              </a:rPr>
              <a:pPr defTabSz="929432"/>
              <a:t>12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8147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AF8A7F1-23F3-4AD8-A14F-518AF3609A7F}" type="slidenum">
              <a:rPr lang="en-US" smtClean="0">
                <a:latin typeface="Times" pitchFamily="18" charset="0"/>
              </a:rPr>
              <a:pPr defTabSz="929432"/>
              <a:t>122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5634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ADED689-2012-4634-9F70-F67B13BD4954}" type="slidenum">
              <a:rPr lang="en-US" smtClean="0">
                <a:latin typeface="Times" pitchFamily="18" charset="0"/>
              </a:rPr>
              <a:pPr defTabSz="929432"/>
              <a:t>123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486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B30CA18-D878-4522-BB95-ADC431370644}" type="slidenum">
              <a:rPr lang="en-US" smtClean="0">
                <a:latin typeface="Times" pitchFamily="18" charset="0"/>
              </a:rPr>
              <a:pPr defTabSz="929432"/>
              <a:t>124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7073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200860B-9387-4308-B502-A6CD681A210A}" type="slidenum">
              <a:rPr lang="en-US" smtClean="0">
                <a:latin typeface="Times" pitchFamily="18" charset="0"/>
              </a:rPr>
              <a:pPr defTabSz="929432"/>
              <a:t>125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3395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7AF71FB-F914-4C5B-8229-B19CC84F3C35}" type="slidenum">
              <a:rPr lang="en-US" smtClean="0">
                <a:latin typeface="Times" pitchFamily="18" charset="0"/>
              </a:rPr>
              <a:pPr defTabSz="929432"/>
              <a:t>126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326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2DA422C-3077-4A3D-B3CA-30147E734BC2}" type="slidenum">
              <a:rPr lang="en-US" smtClean="0">
                <a:latin typeface="Times" pitchFamily="18" charset="0"/>
              </a:rPr>
              <a:pPr defTabSz="929432"/>
              <a:t>127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7310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D2AEA9C-382B-47BA-BDF8-C31EF25A63DB}" type="slidenum">
              <a:rPr lang="en-US" smtClean="0">
                <a:latin typeface="Times" pitchFamily="18" charset="0"/>
              </a:rPr>
              <a:pPr defTabSz="929432"/>
              <a:t>128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2140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010AB42-6E06-4E08-B225-33D20261B307}" type="slidenum">
              <a:rPr lang="en-US" smtClean="0">
                <a:latin typeface="Times" pitchFamily="18" charset="0"/>
              </a:rPr>
              <a:pPr defTabSz="929432"/>
              <a:t>129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7638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4EBF364-9B57-4934-847E-1A569DEE1AEC}" type="slidenum">
              <a:rPr lang="en-US" smtClean="0">
                <a:latin typeface="Times" pitchFamily="18" charset="0"/>
              </a:rPr>
              <a:pPr defTabSz="929432"/>
              <a:t>130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0165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352145C-F77D-4147-9AE2-CBB558F4785D}" type="slidenum">
              <a:rPr lang="en-US" smtClean="0">
                <a:latin typeface="Times" pitchFamily="18" charset="0"/>
              </a:rPr>
              <a:pPr defTabSz="929432"/>
              <a:t>131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50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EE3E84B-6640-425B-A825-455D60087C59}" type="slidenum">
              <a:rPr lang="en-US" smtClean="0">
                <a:latin typeface="Times" pitchFamily="18" charset="0"/>
              </a:rPr>
              <a:pPr defTabSz="929432"/>
              <a:t>13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8969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24E9C88-4314-4977-81CE-DDF75A7A7DBF}" type="slidenum">
              <a:rPr lang="en-US" smtClean="0">
                <a:latin typeface="Times" pitchFamily="18" charset="0"/>
              </a:rPr>
              <a:pPr defTabSz="929432"/>
              <a:t>132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326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86A5B65-66CA-4939-92A7-14A9C4AFF406}" type="slidenum">
              <a:rPr lang="en-US" smtClean="0">
                <a:latin typeface="Times" pitchFamily="18" charset="0"/>
              </a:rPr>
              <a:pPr defTabSz="929432"/>
              <a:t>133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2973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3AE8D47-C7F4-47DF-9F9F-5642BFDEFABA}" type="slidenum">
              <a:rPr lang="en-US" smtClean="0">
                <a:latin typeface="Times" pitchFamily="18" charset="0"/>
              </a:rPr>
              <a:pPr defTabSz="929432"/>
              <a:t>134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4164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A860178-FA3D-4F76-B655-0582F6ABA037}" type="slidenum">
              <a:rPr lang="en-US" smtClean="0">
                <a:latin typeface="Times" pitchFamily="18" charset="0"/>
              </a:rPr>
              <a:pPr defTabSz="929432"/>
              <a:t>135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572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764B170-5CC5-4EF4-A77F-AB4B85534671}" type="slidenum">
              <a:rPr lang="en-US" smtClean="0">
                <a:latin typeface="Times" pitchFamily="18" charset="0"/>
              </a:rPr>
              <a:pPr defTabSz="929432"/>
              <a:t>136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9226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0FEB5A1-4885-45D5-BB93-552F98753895}" type="slidenum">
              <a:rPr lang="en-US" smtClean="0">
                <a:latin typeface="Times" pitchFamily="18" charset="0"/>
              </a:rPr>
              <a:pPr defTabSz="929432"/>
              <a:t>137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9863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20047B2-155D-4785-9409-931876AD2F18}" type="slidenum">
              <a:rPr lang="en-US" smtClean="0">
                <a:latin typeface="Times" pitchFamily="18" charset="0"/>
              </a:rPr>
              <a:pPr defTabSz="929432"/>
              <a:t>138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8179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838EBAD-A459-48D8-9DCF-AC51CABEED52}" type="slidenum">
              <a:rPr lang="en-US" smtClean="0">
                <a:latin typeface="Times" pitchFamily="18" charset="0"/>
              </a:rPr>
              <a:pPr defTabSz="929432"/>
              <a:t>139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9463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6E4EF33-E5E9-40A2-B905-094A84D1BCEC}" type="slidenum">
              <a:rPr lang="en-US" smtClean="0">
                <a:latin typeface="Times" pitchFamily="18" charset="0"/>
              </a:rPr>
              <a:pPr defTabSz="929432"/>
              <a:t>140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0899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8E06DAA-9D9D-4FD2-A941-3709D048DFAE}" type="slidenum">
              <a:rPr lang="en-US" smtClean="0">
                <a:latin typeface="Times" pitchFamily="18" charset="0"/>
              </a:rPr>
              <a:pPr defTabSz="929432"/>
              <a:t>141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81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B244DD5-C159-42B0-AAA7-9A98A1C01C4A}" type="slidenum">
              <a:rPr lang="en-US" smtClean="0">
                <a:latin typeface="Times" pitchFamily="18" charset="0"/>
              </a:rPr>
              <a:pPr defTabSz="929432"/>
              <a:t>14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3492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3B8A5C8-F844-409E-80E2-44E1556EDE21}" type="slidenum">
              <a:rPr lang="en-US" smtClean="0">
                <a:latin typeface="Times" pitchFamily="18" charset="0"/>
              </a:rPr>
              <a:pPr defTabSz="929432"/>
              <a:t>142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7117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A402919-F655-46C0-BC20-07A32DFD53C5}" type="slidenum">
              <a:rPr lang="en-US" smtClean="0">
                <a:latin typeface="Times" pitchFamily="18" charset="0"/>
              </a:rPr>
              <a:pPr defTabSz="929432"/>
              <a:t>143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92844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370E1F1-CD07-434B-8FEA-439FDC044B5A}" type="slidenum">
              <a:rPr lang="en-US" smtClean="0">
                <a:latin typeface="Times" pitchFamily="18" charset="0"/>
              </a:rPr>
              <a:pPr defTabSz="929432"/>
              <a:t>144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5608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57E2EBD-2949-49E3-93AB-A93AAB8D9E43}" type="slidenum">
              <a:rPr lang="en-US" smtClean="0">
                <a:latin typeface="Times" pitchFamily="18" charset="0"/>
              </a:rPr>
              <a:pPr defTabSz="929432"/>
              <a:t>145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8451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E4FC438-68A8-4D1B-8FA3-5DF9ADBE1E60}" type="slidenum">
              <a:rPr lang="en-US" smtClean="0">
                <a:latin typeface="Times" pitchFamily="18" charset="0"/>
              </a:rPr>
              <a:pPr defTabSz="929432"/>
              <a:t>146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6860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37C62F1-6733-4FE2-898F-4111B071543B}" type="slidenum">
              <a:rPr lang="en-US" smtClean="0">
                <a:latin typeface="Times" pitchFamily="18" charset="0"/>
              </a:rPr>
              <a:pPr defTabSz="929432"/>
              <a:t>147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4264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23E367D-05AE-4229-9AFF-1A174AA5E951}" type="slidenum">
              <a:rPr lang="en-US" smtClean="0">
                <a:latin typeface="Times" pitchFamily="18" charset="0"/>
              </a:rPr>
              <a:pPr defTabSz="929432"/>
              <a:t>148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7972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ED41585-38AC-460D-A232-82DEF84187F5}" type="slidenum">
              <a:rPr lang="en-US" smtClean="0">
                <a:latin typeface="Times" pitchFamily="18" charset="0"/>
              </a:rPr>
              <a:pPr defTabSz="929432"/>
              <a:t>149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8595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B99F415-0328-40C2-A6A5-43940403CF2E}" type="slidenum">
              <a:rPr lang="en-US" smtClean="0">
                <a:latin typeface="Times" pitchFamily="18" charset="0"/>
              </a:rPr>
              <a:pPr defTabSz="929432"/>
              <a:t>150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4576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709D8E0-56D2-4BA6-B0AD-9D8F32533E1E}" type="slidenum">
              <a:rPr lang="en-US" smtClean="0">
                <a:latin typeface="Times" pitchFamily="18" charset="0"/>
              </a:rPr>
              <a:pPr defTabSz="929432"/>
              <a:t>151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68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20C9C52-6F5A-44F1-8CF3-50D701CDD971}" type="slidenum">
              <a:rPr lang="en-US" smtClean="0">
                <a:latin typeface="Times" pitchFamily="18" charset="0"/>
              </a:rPr>
              <a:pPr defTabSz="929432"/>
              <a:t>15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4278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9414BA5-8226-4125-A136-0F341C242BA8}" type="slidenum">
              <a:rPr lang="en-US" smtClean="0">
                <a:latin typeface="Times" pitchFamily="18" charset="0"/>
              </a:rPr>
              <a:pPr defTabSz="929432"/>
              <a:t>152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4924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1223E37-4D48-4A03-A37D-E6342A500118}" type="slidenum">
              <a:rPr lang="en-US" smtClean="0">
                <a:latin typeface="Times" pitchFamily="18" charset="0"/>
              </a:rPr>
              <a:pPr defTabSz="929432"/>
              <a:t>153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9828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427F546-D340-4D94-AA3C-963A7C299AC9}" type="slidenum">
              <a:rPr lang="en-US" smtClean="0">
                <a:latin typeface="Times" pitchFamily="18" charset="0"/>
              </a:rPr>
              <a:pPr defTabSz="929432"/>
              <a:t>154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87797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A3FEF5F-2D73-4F50-B2AD-71B7761C0B47}" type="slidenum">
              <a:rPr lang="en-US" smtClean="0">
                <a:latin typeface="Times" pitchFamily="18" charset="0"/>
              </a:rPr>
              <a:pPr defTabSz="929432"/>
              <a:t>155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3401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3B17859-AD5F-438F-8865-246590619016}" type="slidenum">
              <a:rPr lang="en-US" smtClean="0">
                <a:latin typeface="Times" pitchFamily="18" charset="0"/>
              </a:rPr>
              <a:pPr defTabSz="929432"/>
              <a:t>156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5219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B4B4029-1CF7-49F7-98DB-9BB0BED1196E}" type="slidenum">
              <a:rPr lang="en-US" smtClean="0">
                <a:latin typeface="Times" pitchFamily="18" charset="0"/>
              </a:rPr>
              <a:pPr defTabSz="929432"/>
              <a:t>157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6808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10D5089-08E9-4199-B8BD-B42EB3B81F71}" type="slidenum">
              <a:rPr lang="en-US" smtClean="0">
                <a:latin typeface="Times" pitchFamily="18" charset="0"/>
              </a:rPr>
              <a:pPr defTabSz="929432"/>
              <a:t>158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4980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8378615-AFBB-4365-9A8F-2A69A2E10138}" type="slidenum">
              <a:rPr lang="en-US" smtClean="0">
                <a:latin typeface="Times" pitchFamily="18" charset="0"/>
              </a:rPr>
              <a:pPr defTabSz="929432"/>
              <a:t>159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23402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C89E18A-168B-47E4-A66D-273802B02C25}" type="slidenum">
              <a:rPr lang="en-US" smtClean="0">
                <a:latin typeface="Times" pitchFamily="18" charset="0"/>
              </a:rPr>
              <a:pPr defTabSz="929432"/>
              <a:t>160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27855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539E873-EF7D-4E82-98A2-C5B1BA86C10F}" type="slidenum">
              <a:rPr lang="en-US" smtClean="0">
                <a:latin typeface="Times" pitchFamily="18" charset="0"/>
              </a:rPr>
              <a:pPr defTabSz="929432"/>
              <a:t>161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19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6DE4C55-5F31-442B-AABC-2109D671B9F6}" type="slidenum">
              <a:rPr lang="en-US" smtClean="0">
                <a:latin typeface="Times" pitchFamily="18" charset="0"/>
              </a:rPr>
              <a:pPr defTabSz="929432"/>
              <a:t>16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49500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E851347-6786-4E07-8DBE-29BDB16B65C8}" type="slidenum">
              <a:rPr lang="en-US" smtClean="0">
                <a:latin typeface="Times" pitchFamily="18" charset="0"/>
              </a:rPr>
              <a:pPr defTabSz="929432"/>
              <a:t>162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39745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AEF989B-ADFA-426B-8095-EB1C394F2F16}" type="slidenum">
              <a:rPr lang="en-US" smtClean="0">
                <a:latin typeface="Times" pitchFamily="18" charset="0"/>
              </a:rPr>
              <a:pPr defTabSz="929432"/>
              <a:t>164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78149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B3DE340-299D-4515-B026-2230D35CEBB7}" type="slidenum">
              <a:rPr lang="en-US" smtClean="0">
                <a:latin typeface="Times" pitchFamily="18" charset="0"/>
              </a:rPr>
              <a:pPr defTabSz="929432"/>
              <a:t>165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57880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EF9B0D4-9D15-4BA6-B75C-E444155E0AA5}" type="slidenum">
              <a:rPr lang="en-US" smtClean="0">
                <a:latin typeface="Times" pitchFamily="18" charset="0"/>
              </a:rPr>
              <a:pPr defTabSz="929432"/>
              <a:t>166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1621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A79D28D-9B76-4453-8D70-FDE2FE1F02CF}" type="slidenum">
              <a:rPr lang="en-US" smtClean="0">
                <a:latin typeface="Times" pitchFamily="18" charset="0"/>
              </a:rPr>
              <a:pPr defTabSz="929432"/>
              <a:t>167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18513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F1107F3-189D-4E2F-BF6E-68EEABE76361}" type="slidenum">
              <a:rPr lang="en-US" smtClean="0">
                <a:latin typeface="Times" pitchFamily="18" charset="0"/>
              </a:rPr>
              <a:pPr defTabSz="929432"/>
              <a:t>168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9394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E0B403F-160C-460A-93E7-815A39647AFF}" type="slidenum">
              <a:rPr lang="en-US" smtClean="0">
                <a:latin typeface="Times" pitchFamily="18" charset="0"/>
              </a:rPr>
              <a:pPr defTabSz="929432"/>
              <a:t>169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3283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33FB972-1729-4930-B271-DCA781F13867}" type="slidenum">
              <a:rPr lang="en-US" smtClean="0">
                <a:latin typeface="Times" pitchFamily="18" charset="0"/>
              </a:rPr>
              <a:pPr defTabSz="929432"/>
              <a:t>170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49857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B9BD2AC-853D-4AF3-9379-BA5B8EE2F72F}" type="slidenum">
              <a:rPr lang="en-US" smtClean="0">
                <a:latin typeface="Times" pitchFamily="18" charset="0"/>
              </a:rPr>
              <a:pPr defTabSz="929432"/>
              <a:t>171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75109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727A76F-39BF-4BB6-833C-E25D1D8D5311}" type="slidenum">
              <a:rPr lang="en-US" smtClean="0">
                <a:latin typeface="Times" pitchFamily="18" charset="0"/>
              </a:rPr>
              <a:pPr defTabSz="929432"/>
              <a:t>172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30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3EEE941-ACC8-4CDA-AB46-E57FC6C6DEC6}" type="slidenum">
              <a:rPr lang="en-US" smtClean="0">
                <a:latin typeface="Times" pitchFamily="18" charset="0"/>
              </a:rPr>
              <a:pPr defTabSz="929432"/>
              <a:t>17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87510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5AF321D-DE48-40ED-A12E-01FB39935DF8}" type="slidenum">
              <a:rPr lang="en-US" smtClean="0">
                <a:latin typeface="Times" pitchFamily="18" charset="0"/>
              </a:rPr>
              <a:pPr defTabSz="929432"/>
              <a:t>173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08812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9031704-36EE-40C9-9A12-D6A069B1028C}" type="slidenum">
              <a:rPr lang="en-US" smtClean="0">
                <a:latin typeface="Times" pitchFamily="18" charset="0"/>
              </a:rPr>
              <a:pPr defTabSz="929432"/>
              <a:t>174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4754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251B734-0DE4-4FC9-AFD3-0CD9C2EA5226}" type="slidenum">
              <a:rPr lang="en-US" smtClean="0">
                <a:latin typeface="Times" pitchFamily="18" charset="0"/>
              </a:rPr>
              <a:pPr defTabSz="929432"/>
              <a:t>175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225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1981152-26CD-4F42-A228-B051D30F06C7}" type="slidenum">
              <a:rPr lang="en-US" smtClean="0">
                <a:latin typeface="Times" pitchFamily="18" charset="0"/>
              </a:rPr>
              <a:pPr defTabSz="929432"/>
              <a:t>176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96953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7AF854D-4B15-419B-AE4F-FEE515AFE646}" type="slidenum">
              <a:rPr lang="en-US" smtClean="0">
                <a:latin typeface="Times" pitchFamily="18" charset="0"/>
              </a:rPr>
              <a:pPr defTabSz="929432"/>
              <a:t>177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76338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B44213D-618E-4473-AD29-AA8420620512}" type="slidenum">
              <a:rPr lang="en-US" smtClean="0">
                <a:latin typeface="Times" pitchFamily="18" charset="0"/>
              </a:rPr>
              <a:pPr defTabSz="929432"/>
              <a:t>178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94373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F3D4E13-C20E-47FF-BFE3-F7DB4B64DBE4}" type="slidenum">
              <a:rPr lang="en-US" smtClean="0">
                <a:latin typeface="Times" pitchFamily="18" charset="0"/>
              </a:rPr>
              <a:pPr defTabSz="929432"/>
              <a:t>179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66997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06EB89B-DEDD-4C82-ACC2-C186BB13FA61}" type="slidenum">
              <a:rPr lang="en-US" smtClean="0">
                <a:latin typeface="Times" pitchFamily="18" charset="0"/>
              </a:rPr>
              <a:pPr defTabSz="929432"/>
              <a:t>180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58288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BEAD45C-1698-4C44-A12C-4F84022E0B6C}" type="slidenum">
              <a:rPr lang="en-US" smtClean="0">
                <a:latin typeface="Times" pitchFamily="18" charset="0"/>
              </a:rPr>
              <a:pPr defTabSz="929432"/>
              <a:t>181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76003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345BA72-09A7-46C5-9D1D-BC7FBAA27AEF}" type="slidenum">
              <a:rPr lang="en-US" smtClean="0">
                <a:latin typeface="Times" pitchFamily="18" charset="0"/>
              </a:rPr>
              <a:pPr defTabSz="929432"/>
              <a:t>182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88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16AEC5C-E78D-4132-9EB4-33023C134B16}" type="slidenum">
              <a:rPr lang="en-US" smtClean="0">
                <a:latin typeface="Times" pitchFamily="18" charset="0"/>
              </a:rPr>
              <a:pPr defTabSz="929432"/>
              <a:t>18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50788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DDF5F04-F03C-444C-8B2E-2A90AD48E894}" type="slidenum">
              <a:rPr lang="en-US" smtClean="0">
                <a:latin typeface="Times" pitchFamily="18" charset="0"/>
              </a:rPr>
              <a:pPr defTabSz="929432"/>
              <a:t>183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39258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C965E7F-D543-42DC-B95F-7C6E9B7A7E36}" type="slidenum">
              <a:rPr lang="en-US" smtClean="0">
                <a:latin typeface="Times" pitchFamily="18" charset="0"/>
              </a:rPr>
              <a:pPr defTabSz="929432"/>
              <a:t>184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09642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2C341AA-EC2B-464A-B388-18640DDB2801}" type="slidenum">
              <a:rPr lang="en-US" smtClean="0">
                <a:latin typeface="Times" pitchFamily="18" charset="0"/>
              </a:rPr>
              <a:pPr defTabSz="929432"/>
              <a:t>185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52614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CA67CE3-8A23-43FD-A63A-73C916534EEC}" type="slidenum">
              <a:rPr lang="en-US" smtClean="0">
                <a:latin typeface="Times" pitchFamily="18" charset="0"/>
              </a:rPr>
              <a:pPr defTabSz="929432"/>
              <a:t>186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20939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ED69243-672B-4C53-AFFA-AE965672CAE5}" type="slidenum">
              <a:rPr lang="en-US" smtClean="0">
                <a:latin typeface="Times" pitchFamily="18" charset="0"/>
              </a:rPr>
              <a:pPr defTabSz="929432"/>
              <a:t>187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63526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8437D19-820F-479A-8554-3DDBA01E32AD}" type="slidenum">
              <a:rPr lang="en-US" smtClean="0">
                <a:latin typeface="Times" pitchFamily="18" charset="0"/>
              </a:rPr>
              <a:pPr defTabSz="929432"/>
              <a:t>188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9475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9355C1B-ABDC-4AB4-98C3-0CDF698C0B61}" type="slidenum">
              <a:rPr lang="en-US" smtClean="0">
                <a:latin typeface="Times" pitchFamily="18" charset="0"/>
              </a:rPr>
              <a:pPr defTabSz="929432"/>
              <a:t>189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4699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FA27E1D-88DA-4745-93F9-558CD387223D}" type="slidenum">
              <a:rPr lang="en-US" smtClean="0">
                <a:latin typeface="Times" pitchFamily="18" charset="0"/>
              </a:rPr>
              <a:pPr defTabSz="929432"/>
              <a:t>190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35389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4AC13DE-5FB1-49B5-ABE8-2B7A5117CF2F}" type="slidenum">
              <a:rPr lang="en-US" smtClean="0">
                <a:latin typeface="Times" pitchFamily="18" charset="0"/>
              </a:rPr>
              <a:pPr defTabSz="929432"/>
              <a:t>191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3402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9017A8A-B3DE-4BD9-8781-5034CAE105D1}" type="slidenum">
              <a:rPr lang="en-US" smtClean="0">
                <a:latin typeface="Times" pitchFamily="18" charset="0"/>
              </a:rPr>
              <a:pPr defTabSz="929432"/>
              <a:t>192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04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511CFE5-897D-486B-9E57-940A2B57FD70}" type="slidenum">
              <a:rPr lang="en-US" smtClean="0">
                <a:latin typeface="Times" pitchFamily="18" charset="0"/>
              </a:rPr>
              <a:pPr defTabSz="929432"/>
              <a:t>19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3486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35B5521-7167-4D54-9876-F62C5A1ADD11}" type="slidenum">
              <a:rPr lang="en-US" smtClean="0">
                <a:latin typeface="Times" pitchFamily="18" charset="0"/>
              </a:rPr>
              <a:pPr defTabSz="929432"/>
              <a:t>193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59346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E6B4B3E-2E5C-4052-8D47-AF5ACF378DBC}" type="slidenum">
              <a:rPr lang="en-US" smtClean="0">
                <a:latin typeface="Times" pitchFamily="18" charset="0"/>
              </a:rPr>
              <a:pPr defTabSz="929432"/>
              <a:t>194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52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E30D21F-E122-4A7E-B0DC-AD59BE139CDB}" type="slidenum">
              <a:rPr lang="en-US" smtClean="0">
                <a:latin typeface="Times" pitchFamily="18" charset="0"/>
              </a:rPr>
              <a:pPr defTabSz="929432"/>
              <a:t>195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40660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0777667-8949-4054-A283-0D2C986FDC5D}" type="slidenum">
              <a:rPr lang="en-US" smtClean="0">
                <a:latin typeface="Times" pitchFamily="18" charset="0"/>
              </a:rPr>
              <a:pPr defTabSz="929432"/>
              <a:t>196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23911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6D74BE6-E74F-4E85-9077-3866A22EE2EB}" type="slidenum">
              <a:rPr lang="en-US" smtClean="0">
                <a:latin typeface="Times" pitchFamily="18" charset="0"/>
              </a:rPr>
              <a:pPr defTabSz="929432"/>
              <a:t>197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0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805DB85-FFF1-4D55-B1B5-E7D380A2F8A1}" type="slidenum">
              <a:rPr lang="en-US" smtClean="0">
                <a:latin typeface="Times" pitchFamily="18" charset="0"/>
              </a:rPr>
              <a:pPr defTabSz="929432"/>
              <a:t>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04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39E8AB9-5C22-4FEB-99D8-E964E7DEB622}" type="slidenum">
              <a:rPr lang="en-US" smtClean="0">
                <a:latin typeface="Times" pitchFamily="18" charset="0"/>
              </a:rPr>
              <a:pPr defTabSz="929432"/>
              <a:t>20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60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81568C0-5A44-4726-9146-A53A5D088391}" type="slidenum">
              <a:rPr lang="en-US" smtClean="0">
                <a:latin typeface="Times" pitchFamily="18" charset="0"/>
              </a:rPr>
              <a:pPr defTabSz="929432"/>
              <a:t>21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40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CC0D87B-9DC4-4309-89FD-33EBCE3906D7}" type="slidenum">
              <a:rPr lang="en-US" smtClean="0">
                <a:latin typeface="Times" pitchFamily="18" charset="0"/>
              </a:rPr>
              <a:pPr defTabSz="929432"/>
              <a:t>22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87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345649B-5877-4A85-8DE7-B4E95A18FA28}" type="slidenum">
              <a:rPr lang="en-US" smtClean="0">
                <a:latin typeface="Times" pitchFamily="18" charset="0"/>
              </a:rPr>
              <a:pPr defTabSz="929432"/>
              <a:t>23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56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8A86EC1-1843-4AFC-9AE8-DEAAD14200AD}" type="slidenum">
              <a:rPr lang="en-US" smtClean="0">
                <a:latin typeface="Times" pitchFamily="18" charset="0"/>
              </a:rPr>
              <a:pPr defTabSz="929432"/>
              <a:t>24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21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F4C3534-666E-479C-BE4C-46A730309452}" type="slidenum">
              <a:rPr lang="en-US" smtClean="0">
                <a:latin typeface="Times" pitchFamily="18" charset="0"/>
              </a:rPr>
              <a:pPr defTabSz="929432"/>
              <a:t>25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59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1987C65-8B50-4735-8B37-8499E35DF8B9}" type="slidenum">
              <a:rPr lang="en-US" smtClean="0">
                <a:latin typeface="Times" pitchFamily="18" charset="0"/>
              </a:rPr>
              <a:pPr defTabSz="929432"/>
              <a:t>26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25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98CB9A2-D643-479C-9421-306FBA734467}" type="slidenum">
              <a:rPr lang="en-US" smtClean="0">
                <a:latin typeface="Times" pitchFamily="18" charset="0"/>
              </a:rPr>
              <a:pPr defTabSz="929432"/>
              <a:t>27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48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CF35FFE-7848-4358-8120-BC45AB9386C0}" type="slidenum">
              <a:rPr lang="en-US" smtClean="0">
                <a:latin typeface="Times" pitchFamily="18" charset="0"/>
              </a:rPr>
              <a:pPr defTabSz="929432"/>
              <a:t>28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32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1D65A75-880D-49B9-AD61-FE40DB41CB06}" type="slidenum">
              <a:rPr lang="en-US" smtClean="0">
                <a:latin typeface="Times" pitchFamily="18" charset="0"/>
              </a:rPr>
              <a:pPr defTabSz="929432"/>
              <a:t>29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BCB9007-210C-40D8-84F6-782D01D01FAC}" type="slidenum">
              <a:rPr lang="en-US" smtClean="0">
                <a:latin typeface="Times" pitchFamily="18" charset="0"/>
              </a:rPr>
              <a:pPr defTabSz="929432"/>
              <a:t>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24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86CF125-87A3-467D-80B0-24A1030624A8}" type="slidenum">
              <a:rPr lang="en-US" smtClean="0">
                <a:latin typeface="Times" pitchFamily="18" charset="0"/>
              </a:rPr>
              <a:pPr defTabSz="929432"/>
              <a:t>30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0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4F007B0-E64A-4F1F-9097-6B4C81AB876F}" type="slidenum">
              <a:rPr lang="en-US" smtClean="0">
                <a:latin typeface="Times" pitchFamily="18" charset="0"/>
              </a:rPr>
              <a:pPr defTabSz="929432"/>
              <a:t>31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71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CA39C43-7F35-4034-8270-0AD58167DD59}" type="slidenum">
              <a:rPr lang="en-US" smtClean="0">
                <a:latin typeface="Times" pitchFamily="18" charset="0"/>
              </a:rPr>
              <a:pPr defTabSz="929432"/>
              <a:t>32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76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9CA46FA-2128-4AD7-A82F-28A0D043DE45}" type="slidenum">
              <a:rPr lang="en-US" smtClean="0">
                <a:latin typeface="Times" pitchFamily="18" charset="0"/>
              </a:rPr>
              <a:pPr defTabSz="929432"/>
              <a:t>33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18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CCA56D7-A170-421B-84A2-4BCEF6608ED1}" type="slidenum">
              <a:rPr lang="en-US" smtClean="0">
                <a:latin typeface="Times" pitchFamily="18" charset="0"/>
              </a:rPr>
              <a:pPr defTabSz="929432"/>
              <a:t>34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738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B09D86D-1A98-4AAF-9F21-4A915295D175}" type="slidenum">
              <a:rPr lang="en-US" smtClean="0">
                <a:latin typeface="Times" pitchFamily="18" charset="0"/>
              </a:rPr>
              <a:pPr defTabSz="929432"/>
              <a:t>35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446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4355922-5F2F-42EB-88BF-A9320C621635}" type="slidenum">
              <a:rPr lang="en-US" smtClean="0">
                <a:latin typeface="Times" pitchFamily="18" charset="0"/>
              </a:rPr>
              <a:pPr defTabSz="929432"/>
              <a:t>36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735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09CFB62-8BFF-4753-AB1E-65CC302169EF}" type="slidenum">
              <a:rPr lang="en-US" smtClean="0">
                <a:latin typeface="Times" pitchFamily="18" charset="0"/>
              </a:rPr>
              <a:pPr defTabSz="929432"/>
              <a:t>37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079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B4C944B-3067-45A3-8D28-9CFF856E3876}" type="slidenum">
              <a:rPr lang="en-US" smtClean="0">
                <a:latin typeface="Times" pitchFamily="18" charset="0"/>
              </a:rPr>
              <a:pPr defTabSz="929432"/>
              <a:t>38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61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6AC0F58-BA56-4B69-8490-260982802CEA}" type="slidenum">
              <a:rPr lang="en-US" smtClean="0">
                <a:latin typeface="Times" pitchFamily="18" charset="0"/>
              </a:rPr>
              <a:pPr defTabSz="929432"/>
              <a:t>39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4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8A0F5C9-5F7A-484B-AE60-575E6DB9C42B}" type="slidenum">
              <a:rPr lang="en-US" smtClean="0">
                <a:latin typeface="Times" pitchFamily="18" charset="0"/>
              </a:rPr>
              <a:pPr defTabSz="929432"/>
              <a:t>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55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2525F27-D02B-4337-8A64-EAE881D49E84}" type="slidenum">
              <a:rPr lang="en-US" smtClean="0">
                <a:latin typeface="Times" pitchFamily="18" charset="0"/>
              </a:rPr>
              <a:pPr defTabSz="929432"/>
              <a:t>40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826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BEFEADB-8125-4CCA-A6FB-9463A2BFB3D9}" type="slidenum">
              <a:rPr lang="en-US" smtClean="0">
                <a:latin typeface="Times" pitchFamily="18" charset="0"/>
              </a:rPr>
              <a:pPr defTabSz="929432"/>
              <a:t>41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18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FEB6B1B-E489-48F1-B7E2-364A0DA13B86}" type="slidenum">
              <a:rPr lang="en-US" smtClean="0">
                <a:latin typeface="Times" pitchFamily="18" charset="0"/>
              </a:rPr>
              <a:pPr defTabSz="929432"/>
              <a:t>42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11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9FFCDF2-D7E9-4F18-9BD0-707CFF5FB50B}" type="slidenum">
              <a:rPr lang="en-US" smtClean="0">
                <a:latin typeface="Times" pitchFamily="18" charset="0"/>
              </a:rPr>
              <a:pPr defTabSz="929432"/>
              <a:t>43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428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09C93A0-9D7C-4543-9989-8C2139C180C2}" type="slidenum">
              <a:rPr lang="en-US" smtClean="0">
                <a:latin typeface="Times" pitchFamily="18" charset="0"/>
              </a:rPr>
              <a:pPr defTabSz="929432"/>
              <a:t>44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350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4F190CA-38C7-40F4-9479-B1031802DE50}" type="slidenum">
              <a:rPr lang="en-US" smtClean="0">
                <a:latin typeface="Times" pitchFamily="18" charset="0"/>
              </a:rPr>
              <a:pPr defTabSz="929432"/>
              <a:t>45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4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2821EB9-7A25-46C2-8DF9-4E0939CC138A}" type="slidenum">
              <a:rPr lang="en-US" smtClean="0">
                <a:latin typeface="Times" pitchFamily="18" charset="0"/>
              </a:rPr>
              <a:pPr defTabSz="929432"/>
              <a:t>46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88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0340FF5-B405-4264-93F5-289BD8597478}" type="slidenum">
              <a:rPr lang="en-US" smtClean="0">
                <a:latin typeface="Times" pitchFamily="18" charset="0"/>
              </a:rPr>
              <a:pPr defTabSz="929432"/>
              <a:t>47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928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79F90AE-4405-4EE3-B32B-70AB08DE4DDC}" type="slidenum">
              <a:rPr lang="en-US" smtClean="0">
                <a:latin typeface="Times" pitchFamily="18" charset="0"/>
              </a:rPr>
              <a:pPr defTabSz="929432"/>
              <a:t>48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12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714D7AF-360B-40A9-8613-03ED58C1B96F}" type="slidenum">
              <a:rPr lang="en-US" smtClean="0">
                <a:latin typeface="Times" pitchFamily="18" charset="0"/>
              </a:rPr>
              <a:pPr defTabSz="929432"/>
              <a:t>49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7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A3D9961-C366-4146-BD5D-68929BB2BC13}" type="slidenum">
              <a:rPr lang="en-US" smtClean="0">
                <a:latin typeface="Times" pitchFamily="18" charset="0"/>
              </a:rPr>
              <a:pPr defTabSz="929432"/>
              <a:t>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64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46826AE-3CE9-45C7-9B44-0CE7E76161C1}" type="slidenum">
              <a:rPr lang="en-US" smtClean="0">
                <a:latin typeface="Times" pitchFamily="18" charset="0"/>
              </a:rPr>
              <a:pPr defTabSz="929432"/>
              <a:t>50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509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F27F9F2-35A5-4D8E-882A-2195C845903B}" type="slidenum">
              <a:rPr lang="en-US" smtClean="0">
                <a:latin typeface="Times" pitchFamily="18" charset="0"/>
              </a:rPr>
              <a:pPr defTabSz="929432"/>
              <a:t>51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335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75EE75E-64A2-4BB9-9B1D-CB3FCF7EC571}" type="slidenum">
              <a:rPr lang="en-US" smtClean="0">
                <a:latin typeface="Times" pitchFamily="18" charset="0"/>
              </a:rPr>
              <a:pPr defTabSz="929432"/>
              <a:t>52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640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A63676C-3BD8-4A91-B019-760C00AF9F29}" type="slidenum">
              <a:rPr lang="en-US" smtClean="0">
                <a:latin typeface="Times" pitchFamily="18" charset="0"/>
              </a:rPr>
              <a:pPr defTabSz="929432"/>
              <a:t>53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502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C6D7885-0FBF-459F-B35A-8CEDF4505960}" type="slidenum">
              <a:rPr lang="en-US" smtClean="0">
                <a:latin typeface="Times" pitchFamily="18" charset="0"/>
              </a:rPr>
              <a:pPr defTabSz="929432"/>
              <a:t>54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618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7266BDD-0BC7-4682-9846-4BB57EF9B6CE}" type="slidenum">
              <a:rPr lang="en-US" smtClean="0">
                <a:latin typeface="Times" pitchFamily="18" charset="0"/>
              </a:rPr>
              <a:pPr defTabSz="929432"/>
              <a:t>55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826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9575F88-3E1A-421C-BB84-957818B0FF86}" type="slidenum">
              <a:rPr lang="en-US" smtClean="0">
                <a:latin typeface="Times" pitchFamily="18" charset="0"/>
              </a:rPr>
              <a:pPr defTabSz="929432"/>
              <a:t>56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430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60959DC-D112-4E52-888D-F336EFD2A6DB}" type="slidenum">
              <a:rPr lang="en-US" smtClean="0">
                <a:latin typeface="Times" pitchFamily="18" charset="0"/>
              </a:rPr>
              <a:pPr defTabSz="929432"/>
              <a:t>57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536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9CE0C73-606F-475A-9B69-FA4D9CF02D40}" type="slidenum">
              <a:rPr lang="en-US" smtClean="0">
                <a:latin typeface="Times" pitchFamily="18" charset="0"/>
              </a:rPr>
              <a:pPr defTabSz="929432"/>
              <a:t>58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979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8B77698-BD9C-47C5-A5AA-9F7F2FC01E33}" type="slidenum">
              <a:rPr lang="en-US" smtClean="0">
                <a:latin typeface="Times" pitchFamily="18" charset="0"/>
              </a:rPr>
              <a:pPr defTabSz="929432"/>
              <a:t>59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4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8C4CB88-7DEF-409D-A207-A39FC7A4F3FE}" type="slidenum">
              <a:rPr lang="en-US" smtClean="0">
                <a:latin typeface="Times" pitchFamily="18" charset="0"/>
              </a:rPr>
              <a:pPr defTabSz="929432"/>
              <a:t>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374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E59F012-35DB-4ADC-9E22-3FE00E97553E}" type="slidenum">
              <a:rPr lang="en-US" smtClean="0">
                <a:latin typeface="Times" pitchFamily="18" charset="0"/>
              </a:rPr>
              <a:pPr defTabSz="929432"/>
              <a:t>60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171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BAE2702-4A95-4098-A419-1511E9F0AAC8}" type="slidenum">
              <a:rPr lang="en-US" smtClean="0">
                <a:latin typeface="Times" pitchFamily="18" charset="0"/>
              </a:rPr>
              <a:pPr defTabSz="929432"/>
              <a:t>61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665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A921720-B407-45CB-BF99-6FBEC117D495}" type="slidenum">
              <a:rPr lang="en-US" smtClean="0">
                <a:latin typeface="Times" pitchFamily="18" charset="0"/>
              </a:rPr>
              <a:pPr defTabSz="929432"/>
              <a:t>62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566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5F6FA8E-E694-4F4A-82F2-711A0D3296A2}" type="slidenum">
              <a:rPr lang="en-US" smtClean="0">
                <a:latin typeface="Times" pitchFamily="18" charset="0"/>
              </a:rPr>
              <a:pPr defTabSz="929432"/>
              <a:t>63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259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042A728-7710-40F0-9C53-9D2ACD80980E}" type="slidenum">
              <a:rPr lang="en-US" smtClean="0">
                <a:latin typeface="Times" pitchFamily="18" charset="0"/>
              </a:rPr>
              <a:pPr defTabSz="929432"/>
              <a:t>64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564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D0FF185-74DB-4D44-9E09-1220A0E99E39}" type="slidenum">
              <a:rPr lang="en-US" smtClean="0">
                <a:latin typeface="Times" pitchFamily="18" charset="0"/>
              </a:rPr>
              <a:pPr defTabSz="929432"/>
              <a:t>65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100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8A9D46B-F396-4EBD-810D-6B7702D298D6}" type="slidenum">
              <a:rPr lang="en-US" smtClean="0">
                <a:latin typeface="Times" pitchFamily="18" charset="0"/>
              </a:rPr>
              <a:pPr defTabSz="929432"/>
              <a:t>66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554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9907729-5BEB-4296-92DA-60B61CF1656F}" type="slidenum">
              <a:rPr lang="en-US" smtClean="0">
                <a:latin typeface="Times" pitchFamily="18" charset="0"/>
              </a:rPr>
              <a:pPr defTabSz="929432"/>
              <a:t>67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073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2BE77C3-1183-4382-8069-F4494D1C56E3}" type="slidenum">
              <a:rPr lang="en-US" smtClean="0">
                <a:latin typeface="Times" pitchFamily="18" charset="0"/>
              </a:rPr>
              <a:pPr defTabSz="929432"/>
              <a:t>68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332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B21DBDF-73B2-4C42-AAFA-AA97457E556A}" type="slidenum">
              <a:rPr lang="en-US" smtClean="0">
                <a:latin typeface="Times" pitchFamily="18" charset="0"/>
              </a:rPr>
              <a:pPr defTabSz="929432"/>
              <a:t>69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11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C3983E8-B9A3-43A0-83B9-DBF52486D238}" type="slidenum">
              <a:rPr lang="en-US" smtClean="0">
                <a:latin typeface="Times" pitchFamily="18" charset="0"/>
              </a:rPr>
              <a:pPr defTabSz="929432"/>
              <a:t>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461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190544E-981D-4717-B312-C8E215C0892A}" type="slidenum">
              <a:rPr lang="en-US" smtClean="0">
                <a:latin typeface="Times" pitchFamily="18" charset="0"/>
              </a:rPr>
              <a:pPr defTabSz="929432"/>
              <a:t>70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843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C252B82-5268-4787-86AB-D84DC49DB667}" type="slidenum">
              <a:rPr lang="en-US" smtClean="0">
                <a:latin typeface="Times" pitchFamily="18" charset="0"/>
              </a:rPr>
              <a:pPr defTabSz="929432"/>
              <a:t>71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806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43EB2A8-9795-4C1D-8713-1E77BA792CD7}" type="slidenum">
              <a:rPr lang="en-US" smtClean="0">
                <a:latin typeface="Times" pitchFamily="18" charset="0"/>
              </a:rPr>
              <a:pPr defTabSz="929432"/>
              <a:t>72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425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2181625-B662-46B4-9709-AB61157BC57E}" type="slidenum">
              <a:rPr lang="en-US" smtClean="0">
                <a:latin typeface="Times" pitchFamily="18" charset="0"/>
              </a:rPr>
              <a:pPr defTabSz="929432"/>
              <a:t>73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722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2FA3104-3D3A-4835-B4E8-247B4CA0FBFC}" type="slidenum">
              <a:rPr lang="en-US" smtClean="0">
                <a:latin typeface="Times" pitchFamily="18" charset="0"/>
              </a:rPr>
              <a:pPr defTabSz="929432"/>
              <a:t>74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597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CE5B291-8436-419A-8B2D-590AFD2FE85C}" type="slidenum">
              <a:rPr lang="en-US" smtClean="0">
                <a:latin typeface="Times" pitchFamily="18" charset="0"/>
              </a:rPr>
              <a:pPr defTabSz="929432"/>
              <a:t>75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763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CF0DB77-F119-4BF3-ABC3-F1A127005DCC}" type="slidenum">
              <a:rPr lang="en-US" smtClean="0">
                <a:latin typeface="Times" pitchFamily="18" charset="0"/>
              </a:rPr>
              <a:pPr defTabSz="929432"/>
              <a:t>76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6584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A51FD7D-FE02-4A77-8D50-E4D5F38FA9A1}" type="slidenum">
              <a:rPr lang="en-US" smtClean="0">
                <a:latin typeface="Times" pitchFamily="18" charset="0"/>
              </a:rPr>
              <a:pPr defTabSz="929432"/>
              <a:t>77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659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F07514F-A88B-4D90-A854-750E80FF0FDA}" type="slidenum">
              <a:rPr lang="en-US" smtClean="0">
                <a:latin typeface="Times" pitchFamily="18" charset="0"/>
              </a:rPr>
              <a:pPr defTabSz="929432"/>
              <a:t>78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631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914D1F4-5FEA-414B-B004-347F443D887F}" type="slidenum">
              <a:rPr lang="en-US" smtClean="0">
                <a:latin typeface="Times" pitchFamily="18" charset="0"/>
              </a:rPr>
              <a:pPr defTabSz="929432"/>
              <a:t>79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224C3C1-7671-429A-9C76-C4DC28A59332}" type="slidenum">
              <a:rPr lang="en-US" smtClean="0">
                <a:latin typeface="Times" pitchFamily="18" charset="0"/>
              </a:rPr>
              <a:pPr defTabSz="929432"/>
              <a:t>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047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7C5E91E-4B55-4AD1-BBAE-4F7F6D8166E4}" type="slidenum">
              <a:rPr lang="en-US" smtClean="0">
                <a:latin typeface="Times" pitchFamily="18" charset="0"/>
              </a:rPr>
              <a:pPr defTabSz="929432"/>
              <a:t>80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5320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5D3384A-0698-4B1E-A005-9B5604EE4CBC}" type="slidenum">
              <a:rPr lang="en-US" smtClean="0">
                <a:latin typeface="Times" pitchFamily="18" charset="0"/>
              </a:rPr>
              <a:pPr defTabSz="929432"/>
              <a:t>81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8463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7564839-1C02-4CA8-A8B9-B87387BA85F5}" type="slidenum">
              <a:rPr lang="en-US" smtClean="0">
                <a:latin typeface="Times" pitchFamily="18" charset="0"/>
              </a:rPr>
              <a:pPr defTabSz="929432"/>
              <a:t>82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6336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6A79843-48BB-4101-A53A-473A495F6945}" type="slidenum">
              <a:rPr lang="en-US" smtClean="0">
                <a:latin typeface="Times" pitchFamily="18" charset="0"/>
              </a:rPr>
              <a:pPr defTabSz="929432"/>
              <a:t>83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5744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97265AF-8B45-490D-B991-2259A86FD9C9}" type="slidenum">
              <a:rPr lang="en-US" smtClean="0">
                <a:latin typeface="Times" pitchFamily="18" charset="0"/>
              </a:rPr>
              <a:pPr defTabSz="929432"/>
              <a:t>84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489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6F99442-EA43-4D28-B270-DF643F579825}" type="slidenum">
              <a:rPr lang="en-US" smtClean="0">
                <a:latin typeface="Times" pitchFamily="18" charset="0"/>
              </a:rPr>
              <a:pPr defTabSz="929432"/>
              <a:t>85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727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9D2652D-8F83-4875-923D-F8EEBC5033E7}" type="slidenum">
              <a:rPr lang="en-US" smtClean="0">
                <a:latin typeface="Times" pitchFamily="18" charset="0"/>
              </a:rPr>
              <a:pPr defTabSz="929432"/>
              <a:t>86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8845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28761F5-8294-4A8E-99CB-7DEEE14B443E}" type="slidenum">
              <a:rPr lang="en-US" smtClean="0">
                <a:latin typeface="Times" pitchFamily="18" charset="0"/>
              </a:rPr>
              <a:pPr defTabSz="929432"/>
              <a:t>87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1998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7D23347-FFF9-4D83-9BB5-304975C6CCD3}" type="slidenum">
              <a:rPr lang="en-US" smtClean="0">
                <a:latin typeface="Times" pitchFamily="18" charset="0"/>
              </a:rPr>
              <a:pPr defTabSz="929432"/>
              <a:t>88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9806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14F8BAD-3EA1-4680-8B68-423CED35AD26}" type="slidenum">
              <a:rPr lang="en-US" smtClean="0">
                <a:latin typeface="Times" pitchFamily="18" charset="0"/>
              </a:rPr>
              <a:pPr defTabSz="929432"/>
              <a:t>89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7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5AB7307-2B50-417A-95D5-5F42154039D7}" type="slidenum">
              <a:rPr lang="en-US" smtClean="0">
                <a:latin typeface="Times" pitchFamily="18" charset="0"/>
              </a:rPr>
              <a:pPr defTabSz="929432"/>
              <a:t>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9375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139DE50-2560-4769-98EB-7C4AFB608A7C}" type="slidenum">
              <a:rPr lang="en-US" smtClean="0">
                <a:latin typeface="Times" pitchFamily="18" charset="0"/>
              </a:rPr>
              <a:pPr defTabSz="929432"/>
              <a:t>90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8716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C381421-475C-40FF-9B54-075139B589D8}" type="slidenum">
              <a:rPr lang="en-US" smtClean="0">
                <a:latin typeface="Times" pitchFamily="18" charset="0"/>
              </a:rPr>
              <a:pPr defTabSz="929432"/>
              <a:t>91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8082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7CA7CBE-82DB-419D-9EE0-6776AF1E2E8A}" type="slidenum">
              <a:rPr lang="en-US" smtClean="0">
                <a:latin typeface="Times" pitchFamily="18" charset="0"/>
              </a:rPr>
              <a:pPr defTabSz="929432"/>
              <a:t>92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7562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481801E-77E8-431B-8C22-A0613A876E2E}" type="slidenum">
              <a:rPr lang="en-US" smtClean="0">
                <a:latin typeface="Times" pitchFamily="18" charset="0"/>
              </a:rPr>
              <a:pPr defTabSz="929432"/>
              <a:t>94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3339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F1129CA-EB04-4155-8397-A899194AFB8A}" type="slidenum">
              <a:rPr lang="en-US" smtClean="0">
                <a:latin typeface="Times" pitchFamily="18" charset="0"/>
              </a:rPr>
              <a:pPr defTabSz="929432"/>
              <a:t>95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9198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3FEE8B1-6779-4B13-A6D1-48DC5DA26288}" type="slidenum">
              <a:rPr lang="en-US" smtClean="0">
                <a:latin typeface="Times" pitchFamily="18" charset="0"/>
              </a:rPr>
              <a:pPr defTabSz="929432"/>
              <a:t>96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5029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37EC85A-137B-475C-93CB-F669993E0A2C}" type="slidenum">
              <a:rPr lang="en-US" smtClean="0">
                <a:latin typeface="Times" pitchFamily="18" charset="0"/>
              </a:rPr>
              <a:pPr defTabSz="929432"/>
              <a:t>97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8300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8268DBE-7480-40C8-AB4E-8F0E3BD2D9C6}" type="slidenum">
              <a:rPr lang="en-US" smtClean="0">
                <a:latin typeface="Times" pitchFamily="18" charset="0"/>
              </a:rPr>
              <a:pPr defTabSz="929432"/>
              <a:t>98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0728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61CFB42-6B9F-4196-B21F-7344F8F29D65}" type="slidenum">
              <a:rPr lang="en-US" smtClean="0">
                <a:latin typeface="Times" pitchFamily="18" charset="0"/>
              </a:rPr>
              <a:pPr defTabSz="929432"/>
              <a:t>99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8465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497D409-3640-4CFF-9CA2-924B8FD243FC}" type="slidenum">
              <a:rPr lang="en-US" smtClean="0">
                <a:latin typeface="Times" pitchFamily="18" charset="0"/>
              </a:rPr>
              <a:pPr defTabSz="929432"/>
              <a:t>100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9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</p:grpSp>
      <p:sp>
        <p:nvSpPr>
          <p:cNvPr id="2561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7EAF-4014-42A6-8A50-AA3F9EBAF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1AA8-36EA-496D-A34D-F6406D46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AE8-A04E-4EC9-B995-377EE3655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7BCB-F2E0-47F5-8330-97F01CC4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C17BD-12CD-4381-9B55-003CCE91C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91126-7391-44C4-962B-FEC4C621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16DAF-F539-48D2-BD70-D816B6B98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86E3-D529-4BE2-8D83-8259EB84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E60DE-25C9-4921-9120-2A6F59701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D30F0-03CA-4A9B-9EF8-1F40D9A21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37EF-1900-4EC6-9C0F-B0FCAF796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197C-8D41-4471-996A-018520A4E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44228942-4AEB-4A3B-B5F8-88D22A690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hyperlink" Target="http://www.wordiq.com/definition/Image:LocationAfghanistan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iberia_flag_large.png" TargetMode="External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5" Type="http://schemas.openxmlformats.org/officeDocument/2006/relationships/hyperlink" Target="http://www.wordiq.com/definition/Image:LocationLiberia.png" TargetMode="External"/><Relationship Id="rId4" Type="http://schemas.openxmlformats.org/officeDocument/2006/relationships/image" Target="../media/image29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Libya.png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5" Type="http://schemas.openxmlformats.org/officeDocument/2006/relationships/image" Target="../media/image302.png"/><Relationship Id="rId4" Type="http://schemas.openxmlformats.org/officeDocument/2006/relationships/image" Target="../media/image30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iechtenstein_flag_large.png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jpeg"/><Relationship Id="rId5" Type="http://schemas.openxmlformats.org/officeDocument/2006/relationships/image" Target="../media/image305.gif"/><Relationship Id="rId4" Type="http://schemas.openxmlformats.org/officeDocument/2006/relationships/image" Target="../media/image30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ithuania_flag_large.png" TargetMode="External"/><Relationship Id="rId7" Type="http://schemas.openxmlformats.org/officeDocument/2006/relationships/image" Target="../media/image309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5" Type="http://schemas.openxmlformats.org/officeDocument/2006/relationships/hyperlink" Target="http://www.wordiq.com/definition/Image:LocationLithuania.png" TargetMode="External"/><Relationship Id="rId4" Type="http://schemas.openxmlformats.org/officeDocument/2006/relationships/image" Target="../media/image30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uxembourg_flag_large.png" TargetMode="External"/><Relationship Id="rId7" Type="http://schemas.openxmlformats.org/officeDocument/2006/relationships/image" Target="../media/image312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hyperlink" Target="http://www.wordiq.com/definition/Image:LocationLuxembourg.png" TargetMode="External"/><Relationship Id="rId4" Type="http://schemas.openxmlformats.org/officeDocument/2006/relationships/image" Target="../media/image31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png"/><Relationship Id="rId5" Type="http://schemas.openxmlformats.org/officeDocument/2006/relationships/image" Target="../media/image314.png"/><Relationship Id="rId4" Type="http://schemas.openxmlformats.org/officeDocument/2006/relationships/hyperlink" Target="http://www.wordiq.com/definition/Image:LocationMadagascar.png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alawi.png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5" Type="http://schemas.openxmlformats.org/officeDocument/2006/relationships/image" Target="../media/image317.png"/><Relationship Id="rId4" Type="http://schemas.openxmlformats.org/officeDocument/2006/relationships/image" Target="../media/image31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png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diq.com/definition/Image:LocationMalaysia.png" TargetMode="External"/><Relationship Id="rId5" Type="http://schemas.openxmlformats.org/officeDocument/2006/relationships/image" Target="../media/image320.png"/><Relationship Id="rId4" Type="http://schemas.openxmlformats.org/officeDocument/2006/relationships/hyperlink" Target="http://www.wordiq.com/definition/Image:Malaysia_flag_large.png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aldives.png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jpeg"/><Relationship Id="rId5" Type="http://schemas.openxmlformats.org/officeDocument/2006/relationships/image" Target="../media/image323.png"/><Relationship Id="rId4" Type="http://schemas.openxmlformats.org/officeDocument/2006/relationships/image" Target="../media/image32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Mali_flag_large.png" TargetMode="External"/><Relationship Id="rId7" Type="http://schemas.openxmlformats.org/officeDocument/2006/relationships/image" Target="../media/image32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6.png"/><Relationship Id="rId5" Type="http://schemas.openxmlformats.org/officeDocument/2006/relationships/hyperlink" Target="http://www.wordiq.com/definition/Image:LocationMali.png" TargetMode="External"/><Relationship Id="rId4" Type="http://schemas.openxmlformats.org/officeDocument/2006/relationships/image" Target="../media/image3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hyperlink" Target="http://www.wordiq.com/definition/Image:LocationAzerbaijan.png" TargetMode="External"/><Relationship Id="rId4" Type="http://schemas.openxmlformats.org/officeDocument/2006/relationships/image" Target="../media/image3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alta.png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jpeg"/><Relationship Id="rId5" Type="http://schemas.openxmlformats.org/officeDocument/2006/relationships/image" Target="../media/image329.png"/><Relationship Id="rId4" Type="http://schemas.openxmlformats.org/officeDocument/2006/relationships/image" Target="../media/image328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arshallIslands.png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auritania.png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auritius.png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5" Type="http://schemas.openxmlformats.org/officeDocument/2006/relationships/image" Target="../media/image338.png"/><Relationship Id="rId4" Type="http://schemas.openxmlformats.org/officeDocument/2006/relationships/image" Target="../media/image33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2.gif"/><Relationship Id="rId4" Type="http://schemas.openxmlformats.org/officeDocument/2006/relationships/image" Target="../media/image34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icronesia.png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5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8.gif"/><Relationship Id="rId4" Type="http://schemas.openxmlformats.org/officeDocument/2006/relationships/image" Target="../media/image34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onaco.png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5" Type="http://schemas.openxmlformats.org/officeDocument/2006/relationships/image" Target="../media/image350.png"/><Relationship Id="rId4" Type="http://schemas.openxmlformats.org/officeDocument/2006/relationships/image" Target="../media/image349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4.gif"/><Relationship Id="rId4" Type="http://schemas.openxmlformats.org/officeDocument/2006/relationships/image" Target="../media/image35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hyperlink" Target="http://www.wordiq.com/definition/Image:LocationBahamas.png" TargetMode="Externa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59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ozambique.png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3.jpeg"/><Relationship Id="rId5" Type="http://schemas.openxmlformats.org/officeDocument/2006/relationships/image" Target="../media/image362.png"/><Relationship Id="rId4" Type="http://schemas.openxmlformats.org/officeDocument/2006/relationships/image" Target="../media/image36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amibia.png" TargetMode="External"/><Relationship Id="rId7" Type="http://schemas.openxmlformats.org/officeDocument/2006/relationships/image" Target="../media/image36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diq.com/definition/Image:Wa-map.gif" TargetMode="External"/><Relationship Id="rId5" Type="http://schemas.openxmlformats.org/officeDocument/2006/relationships/image" Target="../media/image365.png"/><Relationship Id="rId4" Type="http://schemas.openxmlformats.org/officeDocument/2006/relationships/image" Target="../media/image36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auru.png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9.gif"/><Relationship Id="rId5" Type="http://schemas.openxmlformats.org/officeDocument/2006/relationships/image" Target="../media/image368.png"/><Relationship Id="rId4" Type="http://schemas.openxmlformats.org/officeDocument/2006/relationships/image" Target="../media/image367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epal.png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5" Type="http://schemas.openxmlformats.org/officeDocument/2006/relationships/image" Target="../media/image371.png"/><Relationship Id="rId4" Type="http://schemas.openxmlformats.org/officeDocument/2006/relationships/image" Target="../media/image37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etherlands.png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5.jpeg"/><Relationship Id="rId5" Type="http://schemas.openxmlformats.org/officeDocument/2006/relationships/image" Target="../media/image374.gif"/><Relationship Id="rId4" Type="http://schemas.openxmlformats.org/officeDocument/2006/relationships/image" Target="../media/image37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ewZealand.png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jpeg"/><Relationship Id="rId5" Type="http://schemas.openxmlformats.org/officeDocument/2006/relationships/image" Target="../media/image377.png"/><Relationship Id="rId4" Type="http://schemas.openxmlformats.org/officeDocument/2006/relationships/image" Target="../media/image376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icaragua.png" TargetMode="Externa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gif"/><Relationship Id="rId5" Type="http://schemas.openxmlformats.org/officeDocument/2006/relationships/image" Target="../media/image380.png"/><Relationship Id="rId4" Type="http://schemas.openxmlformats.org/officeDocument/2006/relationships/image" Target="../media/image379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iger.png" TargetMode="Externa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4.png"/><Relationship Id="rId5" Type="http://schemas.openxmlformats.org/officeDocument/2006/relationships/image" Target="../media/image383.png"/><Relationship Id="rId4" Type="http://schemas.openxmlformats.org/officeDocument/2006/relationships/image" Target="../media/image382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igeria.png" TargetMode="External"/><Relationship Id="rId7" Type="http://schemas.openxmlformats.org/officeDocument/2006/relationships/image" Target="../media/image387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diq.com/definition/Image:Nigeria_sm02.gif" TargetMode="External"/><Relationship Id="rId5" Type="http://schemas.openxmlformats.org/officeDocument/2006/relationships/image" Target="../media/image386.png"/><Relationship Id="rId4" Type="http://schemas.openxmlformats.org/officeDocument/2006/relationships/image" Target="../media/image3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hyperlink" Target="http://www.wordiq.com/definition/Image:LocationBahrain.png" TargetMode="Externa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Macedonia_flag_large.png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gif"/><Relationship Id="rId5" Type="http://schemas.openxmlformats.org/officeDocument/2006/relationships/image" Target="../media/image389.gif"/><Relationship Id="rId4" Type="http://schemas.openxmlformats.org/officeDocument/2006/relationships/image" Target="../media/image388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orway.png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3.png"/><Relationship Id="rId5" Type="http://schemas.openxmlformats.org/officeDocument/2006/relationships/image" Target="../media/image392.png"/><Relationship Id="rId4" Type="http://schemas.openxmlformats.org/officeDocument/2006/relationships/image" Target="../media/image39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Oman.png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6.gif"/><Relationship Id="rId5" Type="http://schemas.openxmlformats.org/officeDocument/2006/relationships/image" Target="../media/image395.png"/><Relationship Id="rId4" Type="http://schemas.openxmlformats.org/officeDocument/2006/relationships/image" Target="../media/image394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Pakistan.png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9.png"/><Relationship Id="rId5" Type="http://schemas.openxmlformats.org/officeDocument/2006/relationships/image" Target="../media/image398.png"/><Relationship Id="rId4" Type="http://schemas.openxmlformats.org/officeDocument/2006/relationships/image" Target="../media/image397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2.jpeg"/><Relationship Id="rId5" Type="http://schemas.openxmlformats.org/officeDocument/2006/relationships/image" Target="../media/image401.png"/><Relationship Id="rId4" Type="http://schemas.openxmlformats.org/officeDocument/2006/relationships/hyperlink" Target="http://www.wordiq.com/definition/Image:LocationPalau.png" TargetMode="Externa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Panama.png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5.gif"/><Relationship Id="rId5" Type="http://schemas.openxmlformats.org/officeDocument/2006/relationships/image" Target="../media/image404.png"/><Relationship Id="rId4" Type="http://schemas.openxmlformats.org/officeDocument/2006/relationships/image" Target="../media/image40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8.gif"/><Relationship Id="rId5" Type="http://schemas.openxmlformats.org/officeDocument/2006/relationships/image" Target="../media/image407.png"/><Relationship Id="rId4" Type="http://schemas.openxmlformats.org/officeDocument/2006/relationships/hyperlink" Target="http://www.wordiq.com/definition/Image:LocationPapuaNewGuinea.png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Paraguay.png" TargetMode="External"/><Relationship Id="rId7" Type="http://schemas.openxmlformats.org/officeDocument/2006/relationships/image" Target="../media/image411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hyperlink" Target="http://www.wordiq.com/definition/Image:Pa-map.png" TargetMode="External"/><Relationship Id="rId4" Type="http://schemas.openxmlformats.org/officeDocument/2006/relationships/image" Target="../media/image409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Peru.png" TargetMode="External"/><Relationship Id="rId7" Type="http://schemas.openxmlformats.org/officeDocument/2006/relationships/image" Target="../media/image414.gi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3.png"/><Relationship Id="rId5" Type="http://schemas.openxmlformats.org/officeDocument/2006/relationships/hyperlink" Target="http://www.wordiq.com/definition/Image:Pe-map.png" TargetMode="External"/><Relationship Id="rId4" Type="http://schemas.openxmlformats.org/officeDocument/2006/relationships/image" Target="../media/image412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7.png"/><Relationship Id="rId5" Type="http://schemas.openxmlformats.org/officeDocument/2006/relationships/image" Target="../media/image416.png"/><Relationship Id="rId4" Type="http://schemas.openxmlformats.org/officeDocument/2006/relationships/hyperlink" Target="http://www.wordiq.com/definition/Image:LocationPhilippines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hyperlink" Target="http://www.wordiq.com/definition/Image:LocationBangladesh.png" TargetMode="External"/><Relationship Id="rId4" Type="http://schemas.openxmlformats.org/officeDocument/2006/relationships/image" Target="../media/image41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Flag_of_Poland_320px.png" TargetMode="External"/><Relationship Id="rId7" Type="http://schemas.openxmlformats.org/officeDocument/2006/relationships/image" Target="../media/image420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9.png"/><Relationship Id="rId5" Type="http://schemas.openxmlformats.org/officeDocument/2006/relationships/hyperlink" Target="http://www.wordiq.com/definition/Image:LocationPoland.png" TargetMode="External"/><Relationship Id="rId4" Type="http://schemas.openxmlformats.org/officeDocument/2006/relationships/image" Target="../media/image418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3.png"/><Relationship Id="rId5" Type="http://schemas.openxmlformats.org/officeDocument/2006/relationships/image" Target="../media/image422.png"/><Relationship Id="rId4" Type="http://schemas.openxmlformats.org/officeDocument/2006/relationships/hyperlink" Target="http://www.wordiq.com/definition/Image:LocationPortugal.png" TargetMode="Externa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png"/><Relationship Id="rId7" Type="http://schemas.openxmlformats.org/officeDocument/2006/relationships/image" Target="../media/image426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diq.com/definition/Image:Qa-map.PNG" TargetMode="External"/><Relationship Id="rId5" Type="http://schemas.openxmlformats.org/officeDocument/2006/relationships/image" Target="../media/image425.png"/><Relationship Id="rId4" Type="http://schemas.openxmlformats.org/officeDocument/2006/relationships/hyperlink" Target="http://www.wordiq.com/definition/Image:LocationQatar.png" TargetMode="Externa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Romania.png" TargetMode="Externa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9.gif"/><Relationship Id="rId5" Type="http://schemas.openxmlformats.org/officeDocument/2006/relationships/image" Target="../media/image428.gif"/><Relationship Id="rId4" Type="http://schemas.openxmlformats.org/officeDocument/2006/relationships/image" Target="../media/image427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Russia.png" TargetMode="External"/><Relationship Id="rId7" Type="http://schemas.openxmlformats.org/officeDocument/2006/relationships/image" Target="../media/image432.gif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hyperlink" Target="http://www.wordiq.com/definition/Image:Rs-map.png" TargetMode="External"/><Relationship Id="rId4" Type="http://schemas.openxmlformats.org/officeDocument/2006/relationships/image" Target="../media/image430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3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5" Type="http://schemas.openxmlformats.org/officeDocument/2006/relationships/hyperlink" Target="http://www.wordiq.com/definition/Image:LocationRwanda.png" TargetMode="External"/><Relationship Id="rId4" Type="http://schemas.openxmlformats.org/officeDocument/2006/relationships/image" Target="../media/image43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6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8.png"/><Relationship Id="rId5" Type="http://schemas.openxmlformats.org/officeDocument/2006/relationships/hyperlink" Target="http://www.wordiq.com/definition/Image:LocationSaintKittsAndNevis.png" TargetMode="External"/><Relationship Id="rId4" Type="http://schemas.openxmlformats.org/officeDocument/2006/relationships/image" Target="../media/image437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1.gif"/><Relationship Id="rId4" Type="http://schemas.openxmlformats.org/officeDocument/2006/relationships/image" Target="../media/image440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4.gif"/><Relationship Id="rId4" Type="http://schemas.openxmlformats.org/officeDocument/2006/relationships/image" Target="../media/image443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5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7.gif"/><Relationship Id="rId4" Type="http://schemas.openxmlformats.org/officeDocument/2006/relationships/image" Target="../media/image4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Barbados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8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hyperlink" Target="http://www.wordiq.com/definition/Image:LocationSanMarino.png" TargetMode="External"/><Relationship Id="rId4" Type="http://schemas.openxmlformats.org/officeDocument/2006/relationships/image" Target="../media/image449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3.jpeg"/><Relationship Id="rId4" Type="http://schemas.openxmlformats.org/officeDocument/2006/relationships/image" Target="../media/image452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4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6.jpeg"/><Relationship Id="rId4" Type="http://schemas.openxmlformats.org/officeDocument/2006/relationships/image" Target="../media/image455.gi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enegal.png" TargetMode="Externa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9.png"/><Relationship Id="rId5" Type="http://schemas.openxmlformats.org/officeDocument/2006/relationships/image" Target="../media/image458.png"/><Relationship Id="rId4" Type="http://schemas.openxmlformats.org/officeDocument/2006/relationships/image" Target="../media/image457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2.jpeg"/><Relationship Id="rId4" Type="http://schemas.openxmlformats.org/officeDocument/2006/relationships/image" Target="../media/image461.gi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eychelles.png" TargetMode="Externa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5" Type="http://schemas.openxmlformats.org/officeDocument/2006/relationships/image" Target="../media/image464.png"/><Relationship Id="rId4" Type="http://schemas.openxmlformats.org/officeDocument/2006/relationships/image" Target="../media/image463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6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8.png"/><Relationship Id="rId5" Type="http://schemas.openxmlformats.org/officeDocument/2006/relationships/hyperlink" Target="http://www.wordiq.com/definition/Image:LocationSierraLeone.png" TargetMode="External"/><Relationship Id="rId4" Type="http://schemas.openxmlformats.org/officeDocument/2006/relationships/image" Target="../media/image467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9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5" Type="http://schemas.openxmlformats.org/officeDocument/2006/relationships/hyperlink" Target="http://www.wordiq.com/definition/Image:LocationSingapore.png" TargetMode="External"/><Relationship Id="rId4" Type="http://schemas.openxmlformats.org/officeDocument/2006/relationships/image" Target="../media/image470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2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4.png"/><Relationship Id="rId4" Type="http://schemas.openxmlformats.org/officeDocument/2006/relationships/image" Target="../media/image473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5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7.gif"/><Relationship Id="rId4" Type="http://schemas.openxmlformats.org/officeDocument/2006/relationships/image" Target="../media/image4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hyperlink" Target="http://www.wordiq.com/definition/Image:LocationBelarus.png" TargetMode="External"/><Relationship Id="rId4" Type="http://schemas.openxmlformats.org/officeDocument/2006/relationships/image" Target="../media/image47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8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gif"/><Relationship Id="rId4" Type="http://schemas.openxmlformats.org/officeDocument/2006/relationships/image" Target="../media/image479.gi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3.png"/><Relationship Id="rId5" Type="http://schemas.openxmlformats.org/officeDocument/2006/relationships/image" Target="../media/image482.png"/><Relationship Id="rId4" Type="http://schemas.openxmlformats.org/officeDocument/2006/relationships/hyperlink" Target="http://www.wordiq.com/definition/Image:LocationSomalia.png" TargetMode="Externa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4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6.jpeg"/><Relationship Id="rId5" Type="http://schemas.openxmlformats.org/officeDocument/2006/relationships/image" Target="../media/image485.png"/><Relationship Id="rId4" Type="http://schemas.openxmlformats.org/officeDocument/2006/relationships/hyperlink" Target="http://www.wordiq.com/definition/Image:LocationSouthAfrica.png" TargetMode="Externa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8.png"/><Relationship Id="rId2" Type="http://schemas.openxmlformats.org/officeDocument/2006/relationships/image" Target="../media/image4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9.gi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2.png"/><Relationship Id="rId5" Type="http://schemas.openxmlformats.org/officeDocument/2006/relationships/hyperlink" Target="http://www.wordiq.com/definition/Image:LocationSpain.png" TargetMode="External"/><Relationship Id="rId4" Type="http://schemas.openxmlformats.org/officeDocument/2006/relationships/image" Target="../media/image491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riLanka.png" TargetMode="Externa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5.jpeg"/><Relationship Id="rId5" Type="http://schemas.openxmlformats.org/officeDocument/2006/relationships/image" Target="../media/image494.png"/><Relationship Id="rId4" Type="http://schemas.openxmlformats.org/officeDocument/2006/relationships/image" Target="../media/image493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8.gif"/><Relationship Id="rId4" Type="http://schemas.openxmlformats.org/officeDocument/2006/relationships/image" Target="../media/image497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uriname.png" TargetMode="Externa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gif"/><Relationship Id="rId5" Type="http://schemas.openxmlformats.org/officeDocument/2006/relationships/image" Target="../media/image500.png"/><Relationship Id="rId4" Type="http://schemas.openxmlformats.org/officeDocument/2006/relationships/image" Target="../media/image499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weden.png" TargetMode="Externa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4.png"/><Relationship Id="rId5" Type="http://schemas.openxmlformats.org/officeDocument/2006/relationships/image" Target="../media/image503.png"/><Relationship Id="rId4" Type="http://schemas.openxmlformats.org/officeDocument/2006/relationships/image" Target="../media/image502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witzerland.png" TargetMode="Externa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7.png"/><Relationship Id="rId5" Type="http://schemas.openxmlformats.org/officeDocument/2006/relationships/image" Target="../media/image506.png"/><Relationship Id="rId4" Type="http://schemas.openxmlformats.org/officeDocument/2006/relationships/image" Target="../media/image5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jpeg"/><Relationship Id="rId4" Type="http://schemas.openxmlformats.org/officeDocument/2006/relationships/image" Target="../media/image50.gi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yria.png" TargetMode="Externa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jpeg"/><Relationship Id="rId5" Type="http://schemas.openxmlformats.org/officeDocument/2006/relationships/image" Target="../media/image509.png"/><Relationship Id="rId4" Type="http://schemas.openxmlformats.org/officeDocument/2006/relationships/image" Target="../media/image508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aiwan.png" TargetMode="Externa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3.gif"/><Relationship Id="rId5" Type="http://schemas.openxmlformats.org/officeDocument/2006/relationships/image" Target="../media/image512.png"/><Relationship Id="rId4" Type="http://schemas.openxmlformats.org/officeDocument/2006/relationships/image" Target="../media/image511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ajikistan.png" TargetMode="Externa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6.jpeg"/><Relationship Id="rId5" Type="http://schemas.openxmlformats.org/officeDocument/2006/relationships/image" Target="../media/image515.png"/><Relationship Id="rId4" Type="http://schemas.openxmlformats.org/officeDocument/2006/relationships/image" Target="../media/image514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anzania.png" TargetMode="External"/><Relationship Id="rId7" Type="http://schemas.openxmlformats.org/officeDocument/2006/relationships/image" Target="../media/image519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a.gov/library/publications/the-world-factbook/maps/maptemplate_tz.html" TargetMode="External"/><Relationship Id="rId5" Type="http://schemas.openxmlformats.org/officeDocument/2006/relationships/image" Target="../media/image518.png"/><Relationship Id="rId4" Type="http://schemas.openxmlformats.org/officeDocument/2006/relationships/image" Target="../media/image517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hailand.png" TargetMode="Externa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2.png"/><Relationship Id="rId5" Type="http://schemas.openxmlformats.org/officeDocument/2006/relationships/image" Target="../media/image521.png"/><Relationship Id="rId4" Type="http://schemas.openxmlformats.org/officeDocument/2006/relationships/image" Target="../media/image520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3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5.png"/><Relationship Id="rId5" Type="http://schemas.openxmlformats.org/officeDocument/2006/relationships/image" Target="../media/image524.png"/><Relationship Id="rId4" Type="http://schemas.openxmlformats.org/officeDocument/2006/relationships/hyperlink" Target="http://www.wordiq.com/definition/Image:LocationEastTimor.png" TargetMode="Externa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6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8.jpeg"/><Relationship Id="rId5" Type="http://schemas.openxmlformats.org/officeDocument/2006/relationships/image" Target="../media/image527.png"/><Relationship Id="rId4" Type="http://schemas.openxmlformats.org/officeDocument/2006/relationships/hyperlink" Target="http://www.wordiq.com/definition/Image:LocationTogo.png" TargetMode="Externa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onga.png" TargetMode="Externa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5" Type="http://schemas.openxmlformats.org/officeDocument/2006/relationships/image" Target="../media/image530.png"/><Relationship Id="rId4" Type="http://schemas.openxmlformats.org/officeDocument/2006/relationships/image" Target="../media/image529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rinidadAndTobago.png" TargetMode="Externa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4.png"/><Relationship Id="rId5" Type="http://schemas.openxmlformats.org/officeDocument/2006/relationships/image" Target="../media/image533.png"/><Relationship Id="rId4" Type="http://schemas.openxmlformats.org/officeDocument/2006/relationships/image" Target="../media/image532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unisia.png" TargetMode="Externa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7.png"/><Relationship Id="rId5" Type="http://schemas.openxmlformats.org/officeDocument/2006/relationships/image" Target="../media/image536.png"/><Relationship Id="rId4" Type="http://schemas.openxmlformats.org/officeDocument/2006/relationships/image" Target="../media/image5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hyperlink" Target="http://www.wordiq.com/definition/Image:LocationBelize.png" TargetMode="Externa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8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gif"/><Relationship Id="rId5" Type="http://schemas.openxmlformats.org/officeDocument/2006/relationships/image" Target="../media/image539.png"/><Relationship Id="rId4" Type="http://schemas.openxmlformats.org/officeDocument/2006/relationships/hyperlink" Target="http://www.wordiq.com/definition/Image:LocationTurkey.png" TargetMode="Externa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3.jpeg"/><Relationship Id="rId5" Type="http://schemas.openxmlformats.org/officeDocument/2006/relationships/image" Target="../media/image542.png"/><Relationship Id="rId4" Type="http://schemas.openxmlformats.org/officeDocument/2006/relationships/hyperlink" Target="http://www.wordiq.com/definition/Image:LocationTurkmenistan.png" TargetMode="Externa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4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6.png"/><Relationship Id="rId5" Type="http://schemas.openxmlformats.org/officeDocument/2006/relationships/hyperlink" Target="http://www.wordiq.com/definition/Image:LocationTuvalu.png" TargetMode="External"/><Relationship Id="rId4" Type="http://schemas.openxmlformats.org/officeDocument/2006/relationships/image" Target="../media/image545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7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9.png"/><Relationship Id="rId4" Type="http://schemas.openxmlformats.org/officeDocument/2006/relationships/image" Target="../media/image548.gi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2.png"/><Relationship Id="rId5" Type="http://schemas.openxmlformats.org/officeDocument/2006/relationships/hyperlink" Target="http://www.wordiq.com/definition/Image:LocationUkraine.png" TargetMode="External"/><Relationship Id="rId4" Type="http://schemas.openxmlformats.org/officeDocument/2006/relationships/image" Target="../media/image551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3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5.jpeg"/><Relationship Id="rId5" Type="http://schemas.openxmlformats.org/officeDocument/2006/relationships/image" Target="../media/image554.png"/><Relationship Id="rId4" Type="http://schemas.openxmlformats.org/officeDocument/2006/relationships/hyperlink" Target="http://www.wordiq.com/definition/Image:LocationUnitedArabEmirates.png" TargetMode="Externa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6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8.png"/><Relationship Id="rId5" Type="http://schemas.openxmlformats.org/officeDocument/2006/relationships/hyperlink" Target="http://www.wordiq.com/definition/Image:LocationUnitedKingdom.png" TargetMode="External"/><Relationship Id="rId4" Type="http://schemas.openxmlformats.org/officeDocument/2006/relationships/image" Target="../media/image557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9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1.png"/><Relationship Id="rId5" Type="http://schemas.openxmlformats.org/officeDocument/2006/relationships/hyperlink" Target="http://www.wordiq.com/definition/Image:LocationUSA.png" TargetMode="External"/><Relationship Id="rId4" Type="http://schemas.openxmlformats.org/officeDocument/2006/relationships/image" Target="../media/image560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4.gif"/><Relationship Id="rId5" Type="http://schemas.openxmlformats.org/officeDocument/2006/relationships/image" Target="../media/image563.png"/><Relationship Id="rId4" Type="http://schemas.openxmlformats.org/officeDocument/2006/relationships/hyperlink" Target="http://www.wordiq.com/definition/Image:LocationUruguay.png" TargetMode="Externa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5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7.gif"/><Relationship Id="rId4" Type="http://schemas.openxmlformats.org/officeDocument/2006/relationships/image" Target="../media/image5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hyperlink" Target="http://www.wordiq.com/definition/Image:LocationBenin.png" TargetMode="External"/><Relationship Id="rId4" Type="http://schemas.openxmlformats.org/officeDocument/2006/relationships/image" Target="../media/image56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8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jpeg"/><Relationship Id="rId5" Type="http://schemas.openxmlformats.org/officeDocument/2006/relationships/image" Target="../media/image569.png"/><Relationship Id="rId4" Type="http://schemas.openxmlformats.org/officeDocument/2006/relationships/hyperlink" Target="http://www.wordiq.com/definition/Image:LocationVanuatu.png" TargetMode="Externa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3.png"/><Relationship Id="rId5" Type="http://schemas.openxmlformats.org/officeDocument/2006/relationships/image" Target="../media/image572.png"/><Relationship Id="rId4" Type="http://schemas.openxmlformats.org/officeDocument/2006/relationships/hyperlink" Target="http://www.wordiq.com/definition/Image:LocationVaticanCity.png" TargetMode="Externa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4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6.png"/><Relationship Id="rId5" Type="http://schemas.openxmlformats.org/officeDocument/2006/relationships/hyperlink" Target="http://www.wordiq.com/definition/Image:LocationVenezuela.png" TargetMode="External"/><Relationship Id="rId4" Type="http://schemas.openxmlformats.org/officeDocument/2006/relationships/image" Target="../media/image575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7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9.gif"/><Relationship Id="rId4" Type="http://schemas.openxmlformats.org/officeDocument/2006/relationships/image" Target="../media/image578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2.png"/><Relationship Id="rId5" Type="http://schemas.openxmlformats.org/officeDocument/2006/relationships/hyperlink" Target="http://www.wordiq.com/definition/Image:LocationYemen.png" TargetMode="External"/><Relationship Id="rId4" Type="http://schemas.openxmlformats.org/officeDocument/2006/relationships/image" Target="../media/image581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3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5" Type="http://schemas.openxmlformats.org/officeDocument/2006/relationships/hyperlink" Target="http://www.wordiq.com/definition/Image:LocationZambia.png" TargetMode="External"/><Relationship Id="rId4" Type="http://schemas.openxmlformats.org/officeDocument/2006/relationships/image" Target="../media/image584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6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8.png"/><Relationship Id="rId5" Type="http://schemas.openxmlformats.org/officeDocument/2006/relationships/hyperlink" Target="http://www.wordiq.com/definition/Image:LocationZimbabwe.png" TargetMode="External"/><Relationship Id="rId4" Type="http://schemas.openxmlformats.org/officeDocument/2006/relationships/image" Target="../media/image587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9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0.png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Bhutan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gif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Bolivia.p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Botswana.p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hyperlink" Target="http://www.wordiq.com/definition/Image:LocationBrazil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hyperlink" Target="http://www.wordiq.com/definition/Image:LocationBrunei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jpeg"/><Relationship Id="rId4" Type="http://schemas.openxmlformats.org/officeDocument/2006/relationships/image" Target="../media/image7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hyperlink" Target="http://www.wordiq.com/definition/Image:LocationBurkinaFaso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yanmar.p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hyperlink" Target="http://www.wordiq.com/definition/Image:LocationBurundi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hyperlink" Target="http://www.wordiq.com/definition/Image:LocationCambodia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5" Type="http://schemas.openxmlformats.org/officeDocument/2006/relationships/hyperlink" Target="http://www.wordiq.com/definition/Image:LocationCameroon.png" TargetMode="External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hyperlink" Target="http://www.wordiq.com/definition/Image:LocationCanada.png" TargetMode="External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2.png"/><Relationship Id="rId4" Type="http://schemas.openxmlformats.org/officeDocument/2006/relationships/image" Target="../media/image10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Chile.pn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hyperlink" Target="http://www.wordiq.com/definition/Image:LocationPRChina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5" Type="http://schemas.openxmlformats.org/officeDocument/2006/relationships/hyperlink" Target="http://www.wordiq.com/definition/Image:LocationColombia.png" TargetMode="External"/><Relationship Id="rId4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Comoros.pn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0.png"/><Relationship Id="rId4" Type="http://schemas.openxmlformats.org/officeDocument/2006/relationships/image" Target="../media/image119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.png"/><Relationship Id="rId5" Type="http://schemas.openxmlformats.org/officeDocument/2006/relationships/hyperlink" Target="http://www.wordiq.com/definition/Image:LocationCostaRica.png" TargetMode="External"/><Relationship Id="rId4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2.gif"/><Relationship Id="rId4" Type="http://schemas.openxmlformats.org/officeDocument/2006/relationships/image" Target="../media/image131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hyperlink" Target="http://www.wordiq.com/definition/Image:LocationCuba.pn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8.gif"/><Relationship Id="rId4" Type="http://schemas.openxmlformats.org/officeDocument/2006/relationships/image" Target="../media/image1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1.gif"/><Relationship Id="rId4" Type="http://schemas.openxmlformats.org/officeDocument/2006/relationships/image" Target="../media/image1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hyperlink" Target="http://www.wordiq.com/definition/Image:LocationDenmark.pn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gif"/><Relationship Id="rId4" Type="http://schemas.openxmlformats.org/officeDocument/2006/relationships/image" Target="../media/image1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jpeg"/><Relationship Id="rId5" Type="http://schemas.openxmlformats.org/officeDocument/2006/relationships/image" Target="../media/image149.png"/><Relationship Id="rId4" Type="http://schemas.openxmlformats.org/officeDocument/2006/relationships/hyperlink" Target="http://www.wordiq.com/definition/Image:LocationDominica.p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hyperlink" Target="http://www.wordiq.com/definition/Image:LocationDominicanRepublic.pn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hyperlink" Target="http://www.wordiq.com/definition/Image:LocationEcuador.pn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Egypt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jpe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jpeg"/><Relationship Id="rId5" Type="http://schemas.openxmlformats.org/officeDocument/2006/relationships/image" Target="../media/image161.png"/><Relationship Id="rId4" Type="http://schemas.openxmlformats.org/officeDocument/2006/relationships/hyperlink" Target="http://www.wordiq.com/definition/Image:LocationElSalvador.pn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EquatorialGuinea.png" TargetMode="External"/><Relationship Id="rId7" Type="http://schemas.openxmlformats.org/officeDocument/2006/relationships/image" Target="../media/image16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hyperlink" Target="http://www.wordiq.com/definition/Image:Equatorial_guinea_flag_large.png" TargetMode="External"/><Relationship Id="rId4" Type="http://schemas.openxmlformats.org/officeDocument/2006/relationships/image" Target="../media/image1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jpeg"/><Relationship Id="rId4" Type="http://schemas.openxmlformats.org/officeDocument/2006/relationships/image" Target="../media/image167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Estonia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waziland.png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gif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7.gif"/><Relationship Id="rId4" Type="http://schemas.openxmlformats.org/officeDocument/2006/relationships/image" Target="../media/image17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jpeg"/><Relationship Id="rId5" Type="http://schemas.openxmlformats.org/officeDocument/2006/relationships/image" Target="../media/image179.png"/><Relationship Id="rId4" Type="http://schemas.openxmlformats.org/officeDocument/2006/relationships/hyperlink" Target="http://www.wordiq.com/definition/Image:LocationFiji.pn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Finland.png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jpe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6.gif"/><Relationship Id="rId4" Type="http://schemas.openxmlformats.org/officeDocument/2006/relationships/image" Target="../media/image18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jpeg"/><Relationship Id="rId5" Type="http://schemas.openxmlformats.org/officeDocument/2006/relationships/image" Target="../media/image188.png"/><Relationship Id="rId4" Type="http://schemas.openxmlformats.org/officeDocument/2006/relationships/hyperlink" Target="http://www.wordiq.com/definition/Image:LocationGabon.pn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hyperlink" Target="http://www.wordiq.com/definition/Image:LocationGambia.pn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Georgia.png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jpeg"/><Relationship Id="rId4" Type="http://schemas.openxmlformats.org/officeDocument/2006/relationships/image" Target="../media/image197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jpeg"/><Relationship Id="rId5" Type="http://schemas.openxmlformats.org/officeDocument/2006/relationships/image" Target="../media/image200.png"/><Relationship Id="rId4" Type="http://schemas.openxmlformats.org/officeDocument/2006/relationships/hyperlink" Target="http://www.wordiq.com/definition/Image:LocationGhana.png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jpeg"/><Relationship Id="rId4" Type="http://schemas.openxmlformats.org/officeDocument/2006/relationships/image" Target="../media/image203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jpeg"/><Relationship Id="rId5" Type="http://schemas.openxmlformats.org/officeDocument/2006/relationships/image" Target="../media/image206.png"/><Relationship Id="rId4" Type="http://schemas.openxmlformats.org/officeDocument/2006/relationships/hyperlink" Target="http://www.wordiq.com/definition/Image:LocationGrenada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Ar-map.png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wordiq.com/definition/Image:LocationArgentina.png" TargetMode="External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jpeg"/><Relationship Id="rId5" Type="http://schemas.openxmlformats.org/officeDocument/2006/relationships/image" Target="../media/image209.png"/><Relationship Id="rId4" Type="http://schemas.openxmlformats.org/officeDocument/2006/relationships/hyperlink" Target="http://www.wordiq.com/definition/Image:LocationGuatemala.png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hyperlink" Target="http://www.wordiq.com/definition/Image:LocationGuinea.png" TargetMode="External"/><Relationship Id="rId4" Type="http://schemas.openxmlformats.org/officeDocument/2006/relationships/image" Target="../media/image2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jpeg"/><Relationship Id="rId5" Type="http://schemas.openxmlformats.org/officeDocument/2006/relationships/image" Target="../media/image215.png"/><Relationship Id="rId4" Type="http://schemas.openxmlformats.org/officeDocument/2006/relationships/hyperlink" Target="http://www.wordiq.com/definition/Image:LocationGuineaBissau.png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jpeg"/><Relationship Id="rId5" Type="http://schemas.openxmlformats.org/officeDocument/2006/relationships/image" Target="../media/image218.png"/><Relationship Id="rId4" Type="http://schemas.openxmlformats.org/officeDocument/2006/relationships/hyperlink" Target="http://www.wordiq.com/definition/Image:LocationGuyana.png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hyperlink" Target="http://www.wordiq.com/definition/Image:LocationHaiti.png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5" Type="http://schemas.openxmlformats.org/officeDocument/2006/relationships/hyperlink" Target="http://www.wordiq.com/definition/Image:LocationHonduras.png" TargetMode="External"/><Relationship Id="rId4" Type="http://schemas.openxmlformats.org/officeDocument/2006/relationships/image" Target="../media/image22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8.gif"/><Relationship Id="rId4" Type="http://schemas.openxmlformats.org/officeDocument/2006/relationships/image" Target="../media/image22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gif"/><Relationship Id="rId5" Type="http://schemas.openxmlformats.org/officeDocument/2006/relationships/image" Target="../media/image230.png"/><Relationship Id="rId4" Type="http://schemas.openxmlformats.org/officeDocument/2006/relationships/hyperlink" Target="http://www.wordiq.com/definition/Image:LocationIceland.png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hyperlink" Target="http://www.wordiq.com/definition/Image:LocationIndia.png" TargetMode="External"/><Relationship Id="rId4" Type="http://schemas.openxmlformats.org/officeDocument/2006/relationships/image" Target="../media/image23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jpeg"/><Relationship Id="rId5" Type="http://schemas.openxmlformats.org/officeDocument/2006/relationships/image" Target="../media/image236.png"/><Relationship Id="rId4" Type="http://schemas.openxmlformats.org/officeDocument/2006/relationships/hyperlink" Target="http://www.wordiq.com/definition/Image:LocationIndonesia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hyperlink" Target="http://www.wordiq.com/definition/Image:LocationIran.png" TargetMode="External"/><Relationship Id="rId4" Type="http://schemas.openxmlformats.org/officeDocument/2006/relationships/image" Target="../media/image2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Iraq.png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6.jpeg"/><Relationship Id="rId4" Type="http://schemas.openxmlformats.org/officeDocument/2006/relationships/image" Target="../media/image245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jpeg"/><Relationship Id="rId5" Type="http://schemas.openxmlformats.org/officeDocument/2006/relationships/image" Target="../media/image248.png"/><Relationship Id="rId4" Type="http://schemas.openxmlformats.org/officeDocument/2006/relationships/hyperlink" Target="http://www.wordiq.com/definition/Image:LocationIsrael.png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2.gif"/><Relationship Id="rId4" Type="http://schemas.openxmlformats.org/officeDocument/2006/relationships/image" Target="../media/image25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jpeg"/><Relationship Id="rId5" Type="http://schemas.openxmlformats.org/officeDocument/2006/relationships/image" Target="../media/image254.png"/><Relationship Id="rId4" Type="http://schemas.openxmlformats.org/officeDocument/2006/relationships/hyperlink" Target="http://www.wordiq.com/definition/Image:LocationJamaica.png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5" Type="http://schemas.openxmlformats.org/officeDocument/2006/relationships/hyperlink" Target="http://www.wordiq.com/definition/Image:LocationJapan.png" TargetMode="External"/><Relationship Id="rId4" Type="http://schemas.openxmlformats.org/officeDocument/2006/relationships/image" Target="../media/image25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Jordan.png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jpeg"/><Relationship Id="rId5" Type="http://schemas.openxmlformats.org/officeDocument/2006/relationships/image" Target="../media/image260.png"/><Relationship Id="rId4" Type="http://schemas.openxmlformats.org/officeDocument/2006/relationships/image" Target="../media/image25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Kazakhstan.png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jpeg"/><Relationship Id="rId5" Type="http://schemas.openxmlformats.org/officeDocument/2006/relationships/image" Target="../media/image263.png"/><Relationship Id="rId4" Type="http://schemas.openxmlformats.org/officeDocument/2006/relationships/image" Target="../media/image26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7.gif"/><Relationship Id="rId4" Type="http://schemas.openxmlformats.org/officeDocument/2006/relationships/image" Target="../media/image26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wordiq.com/definition/Image:LocationAustralia.png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Kiribati.png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jpeg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jpeg"/><Relationship Id="rId5" Type="http://schemas.openxmlformats.org/officeDocument/2006/relationships/image" Target="../media/image272.png"/><Relationship Id="rId4" Type="http://schemas.openxmlformats.org/officeDocument/2006/relationships/hyperlink" Target="http://www.wordiq.com/definition/Image:LocationNorthKorea.png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hyperlink" Target="http://www.wordiq.com/definition/Image:LocationSouthKorea.png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9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jpeg"/><Relationship Id="rId5" Type="http://schemas.openxmlformats.org/officeDocument/2006/relationships/image" Target="../media/image281.png"/><Relationship Id="rId4" Type="http://schemas.openxmlformats.org/officeDocument/2006/relationships/hyperlink" Target="http://www.wordiq.com/definition/Image:LocationKuwait.png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284.png"/><Relationship Id="rId4" Type="http://schemas.openxmlformats.org/officeDocument/2006/relationships/hyperlink" Target="http://www.wordiq.com/definition/Image:LocationKyrgyzstan.png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jpeg"/><Relationship Id="rId5" Type="http://schemas.openxmlformats.org/officeDocument/2006/relationships/image" Target="../media/image287.png"/><Relationship Id="rId4" Type="http://schemas.openxmlformats.org/officeDocument/2006/relationships/hyperlink" Target="http://www.wordiq.com/definition/Image:LocationLaos.png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jpeg"/><Relationship Id="rId5" Type="http://schemas.openxmlformats.org/officeDocument/2006/relationships/image" Target="../media/image290.png"/><Relationship Id="rId4" Type="http://schemas.openxmlformats.org/officeDocument/2006/relationships/hyperlink" Target="http://www.wordiq.com/definition/Image:LocationLatvia.png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4.jpeg"/><Relationship Id="rId4" Type="http://schemas.openxmlformats.org/officeDocument/2006/relationships/image" Target="../media/image29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Lesotho.png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jpeg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75460"/>
            <a:ext cx="3581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Afghanistan 1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0320"/>
            <a:ext cx="51054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251,827 square miles</a:t>
            </a:r>
          </a:p>
          <a:p>
            <a:pPr eaLnBrk="1" hangingPunct="1"/>
            <a:r>
              <a:rPr lang="en-US" sz="2800" dirty="0" smtClean="0"/>
              <a:t>Population: 39,232,003</a:t>
            </a:r>
          </a:p>
          <a:p>
            <a:pPr eaLnBrk="1" hangingPunct="1"/>
            <a:r>
              <a:rPr lang="en-US" sz="2800" dirty="0" smtClean="0"/>
              <a:t>Date of Nationhood: Jan. 6, 2004</a:t>
            </a:r>
          </a:p>
          <a:p>
            <a:pPr eaLnBrk="1" hangingPunct="1"/>
            <a:r>
              <a:rPr lang="en-US" sz="2800" dirty="0" smtClean="0"/>
              <a:t>Capital: Kabul</a:t>
            </a:r>
          </a:p>
          <a:p>
            <a:pPr eaLnBrk="1" hangingPunct="1"/>
            <a:r>
              <a:rPr lang="en-US" sz="2800" dirty="0" smtClean="0"/>
              <a:t>GDP/capita: $1,500 </a:t>
            </a:r>
            <a:r>
              <a:rPr lang="en-US" sz="2800" dirty="0" smtClean="0"/>
              <a:t>#9-11 less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Religion: Sunni Muslim 85%, Shi’a Muslim 15%</a:t>
            </a:r>
          </a:p>
        </p:txBody>
      </p:sp>
      <p:pic>
        <p:nvPicPr>
          <p:cNvPr id="16387" name="Picture 9" descr="Afghanistan_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9103" y="-107726"/>
            <a:ext cx="39084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image:LocationAfghanistan.png">
            <a:hlinkClick r:id="rId4" tooltip="image:LocationAfghanistan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" y="0"/>
            <a:ext cx="4629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the-world-factbook/graphics/flags/large/af-lgfla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64" y="4083274"/>
            <a:ext cx="4152900" cy="27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438400"/>
            <a:ext cx="2590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Austria 10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0"/>
            <a:ext cx="46482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Size: 32,382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Population: </a:t>
            </a:r>
            <a:r>
              <a:rPr lang="en-US" sz="2400" dirty="0" smtClean="0"/>
              <a:t>8,940,860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Date of Nationhood: July 27, 1955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Capital: Vienna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GDP/capita: </a:t>
            </a:r>
            <a:r>
              <a:rPr lang="en-US" sz="2800" dirty="0" smtClean="0"/>
              <a:t>$54,100 </a:t>
            </a:r>
            <a:r>
              <a:rPr lang="en-US" sz="2800" dirty="0" smtClean="0"/>
              <a:t>#15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Major religions: Catholic 57%, Protestant 3%, Muslim 8%, Orthodox 9%, none 23%</a:t>
            </a:r>
          </a:p>
        </p:txBody>
      </p:sp>
      <p:pic>
        <p:nvPicPr>
          <p:cNvPr id="34819" name="Picture 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702050"/>
            <a:ext cx="4572000" cy="3155950"/>
          </a:xfrm>
        </p:spPr>
      </p:pic>
      <p:pic>
        <p:nvPicPr>
          <p:cNvPr id="4098" name="Picture 2" descr="https://www.cia.gov/library/publications/the-world-factbook/graphics/locator/eur/au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390776"/>
            <a:ext cx="4648200" cy="49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cia.gov/library/publications/resources/the-world-factbook/attachments/maps/AU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74"/>
            <a:ext cx="3448050" cy="369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2971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Liberia 100</a:t>
            </a:r>
          </a:p>
        </p:txBody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410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43,000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5,506,280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1822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 : Monrovia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$1,400 </a:t>
            </a:r>
            <a:r>
              <a:rPr lang="en-US" dirty="0" smtClean="0"/>
              <a:t>#7-8 </a:t>
            </a:r>
            <a:r>
              <a:rPr lang="en-US" dirty="0" smtClean="0"/>
              <a:t>same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Christian 86%, Muslim 12%, none 2%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16067" name="Picture 5" descr="Missing imageFIAV_63.png Image:FIAV_63.png  Flag ratio: 10:19~">
            <a:hlinkClick r:id="rId3" tooltip="Missing imageFIAV_63.png Image:FIAV_63.png  Flag ratio: 10:19~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202" y="4495800"/>
            <a:ext cx="398479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8" name="Picture 7" descr="image:LocationLiberia.png">
            <a:hlinkClick r:id="rId5" tooltip="image:LocationLiberia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9" name="Picture 9" descr="Map of Liber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1288" y="228600"/>
            <a:ext cx="37036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2590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Libya 101</a:t>
            </a:r>
          </a:p>
        </p:txBody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679,362 square miles #16</a:t>
            </a:r>
          </a:p>
          <a:p>
            <a:pPr eaLnBrk="1" hangingPunct="1"/>
            <a:r>
              <a:rPr lang="en-US" sz="2800" dirty="0" smtClean="0"/>
              <a:t>Population: 7,252,573</a:t>
            </a:r>
          </a:p>
          <a:p>
            <a:pPr eaLnBrk="1" hangingPunct="1"/>
            <a:r>
              <a:rPr lang="en-US" sz="2800" dirty="0" smtClean="0"/>
              <a:t>Date of Nationhood: Jan. 2, 1952 from France and Britain</a:t>
            </a:r>
          </a:p>
          <a:p>
            <a:pPr eaLnBrk="1" hangingPunct="1"/>
            <a:r>
              <a:rPr lang="en-US" sz="2800" dirty="0" smtClean="0"/>
              <a:t>Capital: Tripoli</a:t>
            </a:r>
          </a:p>
          <a:p>
            <a:pPr eaLnBrk="1" hangingPunct="1"/>
            <a:r>
              <a:rPr lang="en-US" sz="2800" dirty="0" smtClean="0"/>
              <a:t>GDP/capita: $22,000</a:t>
            </a:r>
          </a:p>
          <a:p>
            <a:pPr eaLnBrk="1" hangingPunct="1"/>
            <a:r>
              <a:rPr lang="en-US" sz="2800" dirty="0" smtClean="0"/>
              <a:t>Major Religions: Sunni Muslim 97%, Christian 3%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18115" name="Picture 7" descr="Location of Libya">
            <a:hlinkClick r:id="rId3" tooltip="Location of Liby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6" name="Picture 9" descr="Map of Liby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600"/>
            <a:ext cx="39893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7" name="Picture 2" descr="Liby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652963"/>
            <a:ext cx="44196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0"/>
            <a:ext cx="4572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Liechtenstein 102</a:t>
            </a:r>
          </a:p>
        </p:txBody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953000" cy="462331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62 square miles #6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39,993 #7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1806</a:t>
            </a:r>
          </a:p>
          <a:p>
            <a:pPr eaLnBrk="1" hangingPunct="1"/>
            <a:r>
              <a:rPr lang="en-US" sz="2800" dirty="0" smtClean="0"/>
              <a:t>Capital: Vaduz</a:t>
            </a:r>
          </a:p>
          <a:p>
            <a:pPr eaLnBrk="1" hangingPunct="1"/>
            <a:r>
              <a:rPr lang="en-US" sz="2800" dirty="0" smtClean="0"/>
              <a:t>GDP/capita: $131,100 #1 less</a:t>
            </a:r>
          </a:p>
          <a:p>
            <a:pPr eaLnBrk="1" hangingPunct="1"/>
            <a:r>
              <a:rPr lang="en-US" sz="2800" dirty="0" smtClean="0"/>
              <a:t>Major Religions: Catholic 73%, Protestant 8%, Muslim 6%, none 7%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0163" name="Picture 5" descr="Missing imageFIAV_32.png Image:FIAV_32.png  Flag ratio: 3:5">
            <a:hlinkClick r:id="rId3" tooltip="Missing imageFIAV_32.png Image:FIAV_32.png  Flag ratio: 3:5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297363"/>
            <a:ext cx="42672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the-world-factbook/graphics/locator/eur/ls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743200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www.cia.gov/library/publications/resources/the-world-factbook/attachments/maps/LS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3855720" cy="41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3505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Lithuania 103</a:t>
            </a:r>
          </a:p>
        </p:txBody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8768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25,212 square miles</a:t>
            </a:r>
          </a:p>
          <a:p>
            <a:pPr eaLnBrk="1" hangingPunct="1"/>
            <a:r>
              <a:rPr lang="en-US" sz="2800" dirty="0" smtClean="0"/>
              <a:t>Population: 2,655,755 less</a:t>
            </a:r>
          </a:p>
          <a:p>
            <a:pPr eaLnBrk="1" hangingPunct="1"/>
            <a:r>
              <a:rPr lang="en-US" sz="2800" dirty="0" smtClean="0"/>
              <a:t>Date of Nationhood: March 11, 1990 from USSR</a:t>
            </a:r>
          </a:p>
          <a:p>
            <a:pPr eaLnBrk="1" hangingPunct="1"/>
            <a:r>
              <a:rPr lang="en-US" sz="2800" dirty="0" smtClean="0"/>
              <a:t>Capital: Vilnius</a:t>
            </a:r>
          </a:p>
          <a:p>
            <a:pPr eaLnBrk="1" hangingPunct="1"/>
            <a:r>
              <a:rPr lang="en-US" sz="2800" dirty="0" smtClean="0"/>
              <a:t>GDP/capita: $39,300</a:t>
            </a:r>
          </a:p>
          <a:p>
            <a:pPr eaLnBrk="1" hangingPunct="1"/>
            <a:r>
              <a:rPr lang="en-US" sz="2800" dirty="0" smtClean="0"/>
              <a:t>Major Religions: Catholic 74%, Russian Orthodox 4%, Protestant 2%, none </a:t>
            </a:r>
            <a:r>
              <a:rPr lang="en-US" sz="2800" dirty="0"/>
              <a:t>6</a:t>
            </a:r>
            <a:r>
              <a:rPr lang="en-US" sz="2800" dirty="0" smtClean="0"/>
              <a:t>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22211" name="Picture 5" descr="Missing imageFIAV_60.png Image:FIAV_60.png  Flag ratio: 1:2">
            <a:hlinkClick r:id="rId3" tooltip="Missing imageFIAV_60.png Image:FIAV_60.png  Flag ratio: 1: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720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2" name="Picture 7" descr="image:LocationLithuania.png">
            <a:hlinkClick r:id="rId5" tooltip="image:LocationLithuania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4958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www.cia.gov/library/publications/resources/the-world-factbook/attachments/maps/LH-ma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5" y="0"/>
            <a:ext cx="411996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3810000" cy="8382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Luxembourg 104</a:t>
            </a:r>
          </a:p>
        </p:txBody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5720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998 square miles</a:t>
            </a:r>
          </a:p>
          <a:p>
            <a:pPr eaLnBrk="1" hangingPunct="1"/>
            <a:r>
              <a:rPr lang="en-US" sz="2800" dirty="0" smtClean="0"/>
              <a:t>Population: 660,924</a:t>
            </a:r>
          </a:p>
          <a:p>
            <a:pPr eaLnBrk="1" hangingPunct="1"/>
            <a:r>
              <a:rPr lang="en-US" sz="2800" dirty="0" smtClean="0"/>
              <a:t>Date of Nationhood: 1867</a:t>
            </a:r>
          </a:p>
          <a:p>
            <a:pPr eaLnBrk="1" hangingPunct="1"/>
            <a:r>
              <a:rPr lang="en-US" sz="2800" dirty="0" smtClean="0"/>
              <a:t>Capital: Luxembourg-Ville</a:t>
            </a:r>
          </a:p>
          <a:p>
            <a:pPr eaLnBrk="1" hangingPunct="1"/>
            <a:r>
              <a:rPr lang="en-US" sz="2800" dirty="0" smtClean="0"/>
              <a:t>GDP/capita: $115,700 #3</a:t>
            </a:r>
          </a:p>
          <a:p>
            <a:pPr eaLnBrk="1" hangingPunct="1"/>
            <a:r>
              <a:rPr lang="en-US" sz="2800" dirty="0" smtClean="0"/>
              <a:t>Major Religions: Catholic 70%, Muslim 2%, none 27%</a:t>
            </a:r>
          </a:p>
        </p:txBody>
      </p:sp>
      <p:pic>
        <p:nvPicPr>
          <p:cNvPr id="224259" name="Picture 5" descr="Missing imageFIAV_56.png Image:FIAV_56.png  Flag ratio: 3:5 or 1:2">
            <a:hlinkClick r:id="rId3" tooltip="Missing imageFIAV_56.png Image:FIAV_56.png  Flag ratio: 3:5 or 1: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022725"/>
            <a:ext cx="472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0" name="Picture 7" descr="Location of Luxembourg">
            <a:hlinkClick r:id="rId5" tooltip="Location of Luxembour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72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ia.gov/library/publications/resources/the-world-factbook/attachments/maps/LU-ma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72" y="0"/>
            <a:ext cx="375912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4038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Madagascar 105</a:t>
            </a:r>
          </a:p>
        </p:txBody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226,657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28,812,195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June 26, 1960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Antananarivo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$1,500 </a:t>
            </a:r>
            <a:r>
              <a:rPr lang="en-US" sz="2800" dirty="0" smtClean="0"/>
              <a:t>#9-11 same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Indigenous, Christian, Muslim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28355" name="Picture 5" descr="Madagascar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06490"/>
            <a:ext cx="4267200" cy="28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6" name="Picture 7" descr="image:LocationMadagascar.png">
            <a:hlinkClick r:id="rId4" tooltip="image:LocationMadagascar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7" name="Picture 9" descr="Map of Madagasc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0"/>
            <a:ext cx="1852613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05000"/>
            <a:ext cx="3124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Malawi 106</a:t>
            </a:r>
          </a:p>
        </p:txBody>
      </p:sp>
      <p:sp>
        <p:nvSpPr>
          <p:cNvPr id="230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9530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45,747 square miles</a:t>
            </a:r>
          </a:p>
          <a:p>
            <a:pPr eaLnBrk="1" hangingPunct="1"/>
            <a:r>
              <a:rPr lang="en-US" sz="2800" dirty="0" smtClean="0"/>
              <a:t>Population: 21,279,597</a:t>
            </a:r>
          </a:p>
          <a:p>
            <a:pPr eaLnBrk="1" hangingPunct="1"/>
            <a:r>
              <a:rPr lang="en-US" sz="2800" dirty="0" smtClean="0"/>
              <a:t>Date of Nationhood: July 6, 1964 from Britain</a:t>
            </a:r>
          </a:p>
          <a:p>
            <a:pPr eaLnBrk="1" hangingPunct="1"/>
            <a:r>
              <a:rPr lang="en-US" sz="2800" dirty="0" smtClean="0"/>
              <a:t>Capital: Lilongwe</a:t>
            </a:r>
          </a:p>
          <a:p>
            <a:pPr eaLnBrk="1" hangingPunct="1"/>
            <a:r>
              <a:rPr lang="en-US" sz="2800" dirty="0" smtClean="0"/>
              <a:t>GDP/capita: $1,500 </a:t>
            </a:r>
            <a:r>
              <a:rPr lang="en-US" sz="2800" dirty="0" smtClean="0"/>
              <a:t>#9-11 same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Christian 77%, Muslim 14%, none </a:t>
            </a:r>
            <a:r>
              <a:rPr lang="en-US" sz="2800" dirty="0"/>
              <a:t>2</a:t>
            </a:r>
            <a:r>
              <a:rPr lang="en-US" sz="2800" dirty="0" smtClean="0"/>
              <a:t>%</a:t>
            </a:r>
          </a:p>
        </p:txBody>
      </p:sp>
      <p:pic>
        <p:nvPicPr>
          <p:cNvPr id="230403" name="Picture 7" descr="Location of Malawi">
            <a:hlinkClick r:id="rId3" tooltip="Location of Malawi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4" name="Picture 9" descr="Map of Malaw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0"/>
            <a:ext cx="17986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5" name="Picture 2" descr="https://www.cia.gov/library/publications/the-world-factbook/graphics/flags/large/mi-lg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532" y="4038600"/>
            <a:ext cx="422446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57400"/>
            <a:ext cx="3352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Malaysia 107</a:t>
            </a:r>
          </a:p>
        </p:txBody>
      </p:sp>
      <p:sp>
        <p:nvSpPr>
          <p:cNvPr id="232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572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127,354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34,219,975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Sept. 16, 1963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Kuala Lumpur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$26,300 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Muslim (official) 61%, Buddhist 20%, Christian 9%, Hindu 6%, Confucianism 1%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232451" name="Picture 5" descr="Map of Malay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5562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2" name="Picture 7" descr="Missing imageFIAV_50.png Image:FIAV 50.png  Flag ratio: 1:2">
            <a:hlinkClick r:id="rId4" tooltip="Missing imageFIAV_50.png Image:FIAV 50.png  Flag ratio: 1: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495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9" descr="image:LocationMalaysia.png">
            <a:hlinkClick r:id="rId6" tooltip="image:LocationMalaysia.png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4290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3352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Maldives 108</a:t>
            </a:r>
          </a:p>
        </p:txBody>
      </p:sp>
      <p:sp>
        <p:nvSpPr>
          <p:cNvPr id="234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6482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115 square miles #9</a:t>
            </a:r>
          </a:p>
          <a:p>
            <a:pPr eaLnBrk="1" hangingPunct="1"/>
            <a:r>
              <a:rPr lang="en-US" sz="2800" dirty="0" smtClean="0"/>
              <a:t>Population: 389,568 less</a:t>
            </a:r>
          </a:p>
          <a:p>
            <a:pPr eaLnBrk="1" hangingPunct="1"/>
            <a:r>
              <a:rPr lang="en-US" sz="2800" dirty="0" smtClean="0"/>
              <a:t>Date of Nationhood: July 26, 1965 from Britain</a:t>
            </a:r>
          </a:p>
          <a:p>
            <a:pPr eaLnBrk="1" hangingPunct="1"/>
            <a:r>
              <a:rPr lang="en-US" sz="2800" dirty="0" smtClean="0"/>
              <a:t>Capital: Male</a:t>
            </a:r>
          </a:p>
          <a:p>
            <a:pPr eaLnBrk="1" hangingPunct="1"/>
            <a:r>
              <a:rPr lang="en-US" sz="2800" dirty="0" smtClean="0"/>
              <a:t>GDP/capita: $18,800</a:t>
            </a:r>
          </a:p>
          <a:p>
            <a:pPr eaLnBrk="1" hangingPunct="1"/>
            <a:r>
              <a:rPr lang="en-US" sz="2800" dirty="0" smtClean="0"/>
              <a:t>Major Religion: Sunni Muslim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34499" name="Picture 5" descr="image:LocationMaldives.png">
            <a:hlinkClick r:id="rId3" tooltip="image:LocationMaldives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0" name="Picture 7" descr="Map of Maldiv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0"/>
            <a:ext cx="33988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www.cia.gov/library/publications/resources/the-world-factbook/attachments/flags/MV-fla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04463"/>
            <a:ext cx="4724400" cy="31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28800"/>
            <a:ext cx="2286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Mali 109</a:t>
            </a:r>
          </a:p>
        </p:txBody>
      </p:sp>
      <p:sp>
        <p:nvSpPr>
          <p:cNvPr id="236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5105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478,840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21,359,722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June 20, 1960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Bamako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$2,100 </a:t>
            </a:r>
            <a:r>
              <a:rPr lang="en-US" dirty="0" smtClean="0"/>
              <a:t>#18-21 less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Muslim 94%, Christian </a:t>
            </a:r>
            <a:r>
              <a:rPr lang="en-US" dirty="0"/>
              <a:t>3</a:t>
            </a:r>
            <a:r>
              <a:rPr lang="en-US" dirty="0" smtClean="0"/>
              <a:t>%,      none </a:t>
            </a:r>
            <a:r>
              <a:rPr lang="en-US" dirty="0"/>
              <a:t>3</a:t>
            </a:r>
            <a:r>
              <a:rPr lang="en-US" dirty="0" smtClean="0"/>
              <a:t>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36547" name="Picture 5" descr="Flag ratio: 2:3">
            <a:hlinkClick r:id="rId3" tooltip="Flag ratio: 2: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725" y="4114800"/>
            <a:ext cx="4105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8" name="Picture 7" descr="image:LocationMali.png">
            <a:hlinkClick r:id="rId5" tooltip="image:LocationMali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4958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9" name="Picture 9" descr="Map of Mal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228600"/>
            <a:ext cx="3333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365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Azerbaijan 11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6482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33,436 square miles</a:t>
            </a:r>
          </a:p>
          <a:p>
            <a:pPr eaLnBrk="1" hangingPunct="1"/>
            <a:r>
              <a:rPr lang="en-US" sz="2800" dirty="0" smtClean="0"/>
              <a:t>Population: 10,420,515 </a:t>
            </a:r>
          </a:p>
          <a:p>
            <a:pPr eaLnBrk="1" hangingPunct="1"/>
            <a:r>
              <a:rPr lang="en-US" sz="2800" dirty="0" smtClean="0"/>
              <a:t>Date of Nationhood: August 30, 1991 from Soviet Union</a:t>
            </a:r>
          </a:p>
          <a:p>
            <a:pPr eaLnBrk="1" hangingPunct="1"/>
            <a:r>
              <a:rPr lang="en-US" sz="2800" dirty="0" smtClean="0"/>
              <a:t>Capital: Baku</a:t>
            </a:r>
          </a:p>
          <a:p>
            <a:pPr eaLnBrk="1" hangingPunct="1"/>
            <a:r>
              <a:rPr lang="en-US" sz="2800" dirty="0" smtClean="0"/>
              <a:t>GDP/capita: $14,400</a:t>
            </a:r>
          </a:p>
          <a:p>
            <a:pPr eaLnBrk="1" hangingPunct="1"/>
            <a:r>
              <a:rPr lang="en-US" sz="2800" dirty="0" smtClean="0"/>
              <a:t>Major religions:                  Muslim 97%, Christian 3%</a:t>
            </a:r>
          </a:p>
        </p:txBody>
      </p:sp>
      <p:pic>
        <p:nvPicPr>
          <p:cNvPr id="3686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4572000"/>
            <a:ext cx="4572000" cy="2286000"/>
          </a:xfrm>
        </p:spPr>
      </p:pic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5725" y="0"/>
            <a:ext cx="39782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1" descr="Image:LocationAzerbaijan.png">
            <a:hlinkClick r:id="rId5" tooltip="Image:LocationAzerbaijan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2895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Malta 110</a:t>
            </a:r>
          </a:p>
        </p:txBody>
      </p:sp>
      <p:sp>
        <p:nvSpPr>
          <p:cNvPr id="238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5720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122 square miles #10</a:t>
            </a:r>
          </a:p>
          <a:p>
            <a:pPr eaLnBrk="1" hangingPunct="1"/>
            <a:r>
              <a:rPr lang="en-US" sz="2800" dirty="0" smtClean="0"/>
              <a:t>Population: 467,468</a:t>
            </a:r>
          </a:p>
          <a:p>
            <a:pPr eaLnBrk="1" hangingPunct="1"/>
            <a:r>
              <a:rPr lang="en-US" sz="2800" dirty="0" smtClean="0"/>
              <a:t>Date of Nationhood: Sept. 21, 1964 from Britain</a:t>
            </a:r>
          </a:p>
          <a:p>
            <a:pPr eaLnBrk="1" hangingPunct="1"/>
            <a:r>
              <a:rPr lang="en-US" sz="2800" dirty="0" smtClean="0"/>
              <a:t>Capital: Valletta</a:t>
            </a:r>
          </a:p>
          <a:p>
            <a:pPr eaLnBrk="1" hangingPunct="1"/>
            <a:r>
              <a:rPr lang="en-US" sz="2800" dirty="0" smtClean="0"/>
              <a:t>GDP/capita: $44,700</a:t>
            </a:r>
          </a:p>
          <a:p>
            <a:pPr eaLnBrk="1" hangingPunct="1"/>
            <a:r>
              <a:rPr lang="en-US" sz="2800" dirty="0" smtClean="0"/>
              <a:t>Major Religions: Catholic (official) 90%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38595" name="Picture 5" descr="Location of Malta">
            <a:hlinkClick r:id="rId3" tooltip="Location of Malt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6" name="Picture 7" descr="Malta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05250"/>
            <a:ext cx="4419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www.cia.gov/library/publications/resources/the-world-factbook/attachments/maps/MT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28" y="0"/>
            <a:ext cx="3581472" cy="38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Grp="1" noChangeArrowheads="1"/>
          </p:cNvSpPr>
          <p:nvPr>
            <p:ph type="title"/>
          </p:nvPr>
        </p:nvSpPr>
        <p:spPr>
          <a:xfrm>
            <a:off x="-34925" y="1905000"/>
            <a:ext cx="4987925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Marshall Islands 111</a:t>
            </a:r>
          </a:p>
        </p:txBody>
      </p:sp>
      <p:sp>
        <p:nvSpPr>
          <p:cNvPr id="240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4925" y="2514600"/>
            <a:ext cx="46482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 : 70 square miles #7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80,966 #10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Oct. 21, 1979 from USA</a:t>
            </a:r>
          </a:p>
          <a:p>
            <a:pPr eaLnBrk="1" hangingPunct="1"/>
            <a:r>
              <a:rPr lang="en-US" sz="2800" dirty="0" smtClean="0"/>
              <a:t>Capital: Majuro</a:t>
            </a:r>
          </a:p>
          <a:p>
            <a:pPr eaLnBrk="1" hangingPunct="1"/>
            <a:r>
              <a:rPr lang="en-US" sz="2800" dirty="0" smtClean="0"/>
              <a:t>GDP/capita: $6,000</a:t>
            </a:r>
          </a:p>
          <a:p>
            <a:pPr eaLnBrk="1" hangingPunct="1"/>
            <a:r>
              <a:rPr lang="en-US" sz="2800" dirty="0" smtClean="0"/>
              <a:t>Major Religions: Protestant 81%, Catholic 9%,   Mormon 7%</a:t>
            </a:r>
          </a:p>
        </p:txBody>
      </p:sp>
      <p:pic>
        <p:nvPicPr>
          <p:cNvPr id="240643" name="Picture 5" descr="image:LocationMarshallIslands.png">
            <a:hlinkClick r:id="rId3" tooltip="image:LocationMarshallIslands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33528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4" name="Picture 11" descr="Map of Marshall Islan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5550" y="0"/>
            <a:ext cx="4108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5" name="Picture 13" descr="Flag of Marshall Island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720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3657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Mauritania 112</a:t>
            </a:r>
          </a:p>
        </p:txBody>
      </p:sp>
      <p:sp>
        <p:nvSpPr>
          <p:cNvPr id="242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10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397,955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4,244,878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Nov. 28, 1960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Nouakchott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$5,300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Muslim 100% (official)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42691" name="Picture 5" descr="Location of Mauritania">
            <a:hlinkClick r:id="rId3" tooltip="Location of Mauritani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768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2" name="Picture 7" descr="Map of Mauritan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0"/>
            <a:ext cx="3124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lag of Mauritani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3733800"/>
            <a:ext cx="4117077" cy="27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05000"/>
            <a:ext cx="3352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Mauritius 113</a:t>
            </a:r>
          </a:p>
        </p:txBody>
      </p:sp>
      <p:sp>
        <p:nvSpPr>
          <p:cNvPr id="244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57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788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1,309,448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March 12, 1968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Port Louis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$21,000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Hindu 49%, Christian 33%, Muslim 17%</a:t>
            </a:r>
          </a:p>
        </p:txBody>
      </p:sp>
      <p:pic>
        <p:nvPicPr>
          <p:cNvPr id="244739" name="Picture 5" descr="image:LocationMauritius.png">
            <a:hlinkClick r:id="rId3" tooltip="image:LocationMauritius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0" name="Picture 7" descr="Mauritius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1" name="Picture 9" descr="Map of Mauriti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0"/>
            <a:ext cx="3470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3048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Mexico 114</a:t>
            </a:r>
          </a:p>
        </p:txBody>
      </p:sp>
      <p:sp>
        <p:nvSpPr>
          <p:cNvPr id="246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105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758,449 square miles #13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129,875,529 #10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1821 from Spain</a:t>
            </a:r>
          </a:p>
          <a:p>
            <a:pPr eaLnBrk="1" hangingPunct="1"/>
            <a:r>
              <a:rPr lang="en-US" sz="2800" dirty="0" smtClean="0"/>
              <a:t>Capital: Mexico City</a:t>
            </a:r>
          </a:p>
          <a:p>
            <a:pPr eaLnBrk="1" hangingPunct="1"/>
            <a:r>
              <a:rPr lang="en-US" sz="2800" dirty="0" smtClean="0"/>
              <a:t>GDP/capita: $19,100</a:t>
            </a:r>
          </a:p>
          <a:p>
            <a:pPr eaLnBrk="1" hangingPunct="1"/>
            <a:r>
              <a:rPr lang="en-US" sz="2800" dirty="0" smtClean="0"/>
              <a:t>Major Religions: Catholic 78%, Protestant 11%, None 10%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46788" name="Picture 9" descr="Map of Mex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44196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9" name="Picture 11" descr="Flag of Mexi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400550"/>
            <a:ext cx="426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cia.gov/library/publications/the-world-factbook/graphics/locator/noa/mx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353469"/>
            <a:ext cx="36766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0088"/>
            <a:ext cx="388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Micronesia 115</a:t>
            </a:r>
          </a:p>
        </p:txBody>
      </p:sp>
      <p:sp>
        <p:nvSpPr>
          <p:cNvPr id="248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92375"/>
            <a:ext cx="4724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271 square miles #20 </a:t>
            </a:r>
          </a:p>
          <a:p>
            <a:pPr eaLnBrk="1" hangingPunct="1"/>
            <a:r>
              <a:rPr lang="en-US" sz="2800" dirty="0" smtClean="0"/>
              <a:t>Population: 100,319 </a:t>
            </a:r>
            <a:r>
              <a:rPr lang="en-US" sz="2800" dirty="0" smtClean="0"/>
              <a:t>#13 less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Nov. 1986 from USA</a:t>
            </a:r>
          </a:p>
          <a:p>
            <a:pPr eaLnBrk="1" hangingPunct="1"/>
            <a:r>
              <a:rPr lang="en-US" sz="2800" dirty="0" smtClean="0"/>
              <a:t>Capital: Palikir</a:t>
            </a:r>
          </a:p>
          <a:p>
            <a:pPr eaLnBrk="1" hangingPunct="1"/>
            <a:r>
              <a:rPr lang="en-US" sz="2800" dirty="0" smtClean="0"/>
              <a:t>GDP/capita: $3,300 less</a:t>
            </a:r>
          </a:p>
          <a:p>
            <a:pPr eaLnBrk="1" hangingPunct="1"/>
            <a:r>
              <a:rPr lang="en-US" sz="2800" dirty="0" smtClean="0"/>
              <a:t>Major Religions: Catholic 55%, Protestant 41%, Mormon 2%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48835" name="Picture 5" descr="image:LocationMicronesia.png">
            <a:hlinkClick r:id="rId3" tooltip="image:LocationMicrones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3352800" cy="211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6" name="Picture 7" descr="Flag of Micronesia, Federated States o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981450"/>
            <a:ext cx="4724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7" name="Picture 9" descr="Map of Micronesia, Federated States o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0"/>
            <a:ext cx="34988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90774"/>
            <a:ext cx="3581400" cy="657225"/>
          </a:xfrm>
        </p:spPr>
        <p:txBody>
          <a:bodyPr/>
          <a:lstStyle/>
          <a:p>
            <a:pPr eaLnBrk="1" hangingPunct="1"/>
            <a:r>
              <a:rPr lang="en-US" dirty="0" smtClean="0"/>
              <a:t>Moldova 116</a:t>
            </a:r>
          </a:p>
        </p:txBody>
      </p:sp>
      <p:sp>
        <p:nvSpPr>
          <p:cNvPr id="250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4724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13,070 square miles</a:t>
            </a:r>
          </a:p>
          <a:p>
            <a:pPr eaLnBrk="1" hangingPunct="1"/>
            <a:r>
              <a:rPr lang="en-US" sz="2800" dirty="0" smtClean="0"/>
              <a:t>Population: 3,250,532 less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August 27, 1991 from the U.S.S.R.</a:t>
            </a:r>
          </a:p>
          <a:p>
            <a:pPr eaLnBrk="1" hangingPunct="1"/>
            <a:r>
              <a:rPr lang="en-US" sz="2800" dirty="0" smtClean="0"/>
              <a:t>Capital: Chisinau</a:t>
            </a:r>
          </a:p>
          <a:p>
            <a:pPr eaLnBrk="1" hangingPunct="1"/>
            <a:r>
              <a:rPr lang="en-US" sz="2800" dirty="0" smtClean="0"/>
              <a:t>GDP/capita: $14,000</a:t>
            </a:r>
          </a:p>
          <a:p>
            <a:pPr eaLnBrk="1" hangingPunct="1"/>
            <a:r>
              <a:rPr lang="en-US" sz="2800" dirty="0" smtClean="0"/>
              <a:t>Major Religion: Eastern Orthodox 90%, none </a:t>
            </a:r>
            <a:r>
              <a:rPr lang="en-US" sz="2800" dirty="0"/>
              <a:t>1</a:t>
            </a:r>
            <a:r>
              <a:rPr lang="en-US" sz="2800" dirty="0" smtClean="0"/>
              <a:t>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50884" name="Picture 9" descr="Flag of Mold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64063"/>
            <a:ext cx="46482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5" name="Picture 11" descr="Map of Moldo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1982788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s://www.cia.gov/library/publications/the-world-factbook/graphics/locator/eur/md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390776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61541"/>
            <a:ext cx="3200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Monaco 117</a:t>
            </a:r>
          </a:p>
        </p:txBody>
      </p:sp>
      <p:sp>
        <p:nvSpPr>
          <p:cNvPr id="252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" y="2362200"/>
            <a:ext cx="507682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Less than 1 square mile #2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31,597 </a:t>
            </a:r>
            <a:r>
              <a:rPr lang="en-US" dirty="0" smtClean="0"/>
              <a:t>#5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1419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</a:t>
            </a:r>
            <a:r>
              <a:rPr lang="en-US" dirty="0" err="1" smtClean="0"/>
              <a:t>Monaco-ville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$115,700 #2  same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Religion: Roman Catholic 90%, Other 10%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52931" name="Picture 5" descr="Location of Monaco">
            <a:hlinkClick r:id="rId3" tooltip="Location of Monaco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" y="-266377"/>
            <a:ext cx="48006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2" name="Picture 7" descr="Flag of Mona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3" name="Picture 9" descr="Map of Mona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5450" y="0"/>
            <a:ext cx="36385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3435528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Mongolia 118</a:t>
            </a:r>
          </a:p>
        </p:txBody>
      </p:sp>
      <p:sp>
        <p:nvSpPr>
          <p:cNvPr id="254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67000"/>
            <a:ext cx="47244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603,908 square miles #18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3,255,468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July 11, 1921 from China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Ulaanbaatar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$11,700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Religion: Buddhism 52%, Christian 2%, Muslim 3%, Shamanist 3%, None 41%</a:t>
            </a:r>
          </a:p>
        </p:txBody>
      </p:sp>
      <p:pic>
        <p:nvPicPr>
          <p:cNvPr id="254980" name="Picture 7" descr="Map of Mongo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8886" y="1"/>
            <a:ext cx="523511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1" name="Picture 9" descr="Flag of Mongo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" y="457200"/>
            <a:ext cx="3420288" cy="169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www.cia.gov/library/publications/the-world-factbook/graphics/locator/eas/mg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672297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38862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Montenegro 119</a:t>
            </a:r>
          </a:p>
        </p:txBody>
      </p:sp>
      <p:pic>
        <p:nvPicPr>
          <p:cNvPr id="257026" name="Picture 5" descr="Flag of Monteneg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50292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7" name="Picture 7" descr="Map of Monteneg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4613" y="2590800"/>
            <a:ext cx="39893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28" name="Text Box 8"/>
          <p:cNvSpPr txBox="1">
            <a:spLocks noChangeArrowheads="1"/>
          </p:cNvSpPr>
          <p:nvPr/>
        </p:nvSpPr>
        <p:spPr bwMode="auto">
          <a:xfrm>
            <a:off x="0" y="3349625"/>
            <a:ext cx="5181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Size: 5,332 square miles</a:t>
            </a:r>
          </a:p>
          <a:p>
            <a:pPr eaLnBrk="0" hangingPunct="0"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Population: </a:t>
            </a:r>
            <a:r>
              <a:rPr lang="en-US" sz="2800" dirty="0" smtClean="0"/>
              <a:t>602,445 less</a:t>
            </a:r>
          </a:p>
          <a:p>
            <a:pPr eaLnBrk="0" hangingPunct="0"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Nationhood: June 3, 2006 from Serbia</a:t>
            </a:r>
          </a:p>
          <a:p>
            <a:pPr eaLnBrk="0" hangingPunct="0"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Capital: Podgorica</a:t>
            </a:r>
          </a:p>
          <a:p>
            <a:pPr eaLnBrk="0" hangingPunct="0"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GDP/capita: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$20,600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Major Religion: Orthodox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72%,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Muslim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19%,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Catholic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3%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7029" name="Picture 13" descr="mj_large_loca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-1066800"/>
            <a:ext cx="37639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43386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Bahamas 12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4953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5,359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358,508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July 10, 1973 from the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Nassau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$30,200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Baptist 35%, Anglican 14%, Catholic 12%, Pentecostal 9%, Other Christian 24%</a:t>
            </a:r>
          </a:p>
        </p:txBody>
      </p:sp>
      <p:pic>
        <p:nvPicPr>
          <p:cNvPr id="389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381500"/>
            <a:ext cx="4419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0" descr="Location of Bahamas">
            <a:hlinkClick r:id="rId4" tooltip="Location of Bahamas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resources/the-world-factbook/attachments/maps/BF-map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"/>
            <a:ext cx="3942080" cy="42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81200"/>
            <a:ext cx="3352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Morocco 120</a:t>
            </a:r>
          </a:p>
        </p:txBody>
      </p:sp>
      <p:sp>
        <p:nvSpPr>
          <p:cNvPr id="258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5720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276,661 square miles</a:t>
            </a:r>
          </a:p>
          <a:p>
            <a:pPr eaLnBrk="1" hangingPunct="1"/>
            <a:r>
              <a:rPr lang="en-US" sz="2800" dirty="0" smtClean="0"/>
              <a:t>Population: 37,067,420</a:t>
            </a:r>
          </a:p>
          <a:p>
            <a:pPr eaLnBrk="1" hangingPunct="1"/>
            <a:r>
              <a:rPr lang="en-US" sz="2800" dirty="0" smtClean="0"/>
              <a:t>Date of Nationhood: March 2, 1956 from France</a:t>
            </a:r>
          </a:p>
          <a:p>
            <a:pPr eaLnBrk="1" hangingPunct="1"/>
            <a:r>
              <a:rPr lang="en-US" sz="2800" dirty="0" smtClean="0"/>
              <a:t>Capital: Rabat</a:t>
            </a:r>
          </a:p>
          <a:p>
            <a:pPr eaLnBrk="1" hangingPunct="1"/>
            <a:r>
              <a:rPr lang="en-US" sz="2800" dirty="0" smtClean="0"/>
              <a:t>GDP/capita: $8,100</a:t>
            </a:r>
          </a:p>
          <a:p>
            <a:pPr eaLnBrk="1" hangingPunct="1"/>
            <a:r>
              <a:rPr lang="en-US" sz="2800" dirty="0" smtClean="0"/>
              <a:t>Major Religion: Islam 99% official, Christian 1%, Jewish 3,000</a:t>
            </a:r>
          </a:p>
        </p:txBody>
      </p:sp>
      <p:pic>
        <p:nvPicPr>
          <p:cNvPr id="258053" name="Picture 9" descr="Flag of Moroc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243" y="3770094"/>
            <a:ext cx="4672758" cy="308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https://www.cia.gov/the-world-factbook/static/cd1b5a738e6e4888b09f5762c322e62a/00b95/MO-locator-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cia.gov/the-world-factbook/static/cd1b5a738e6e4888b09f5762c322e62a/00b95/MO-locator-map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3648"/>
          <a:stretch/>
        </p:blipFill>
        <p:spPr>
          <a:xfrm>
            <a:off x="38100" y="0"/>
            <a:ext cx="4549422" cy="1981200"/>
          </a:xfrm>
          <a:prstGeom prst="rect">
            <a:avLst/>
          </a:prstGeom>
        </p:spPr>
      </p:pic>
      <p:sp>
        <p:nvSpPr>
          <p:cNvPr id="6" name="AutoShape 6" descr="https://www.cia.gov/the-world-factbook/static/76e36edd20711bb893698f5cac56c79a/596f3/MO-map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www.cia.gov/the-world-factbook/static/76e36edd20711bb893698f5cac56c79a/596f3/MO-map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www.cia.gov/the-world-factbook/static/76e36edd20711bb893698f5cac56c79a/596f3/MO-map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980" y="160337"/>
            <a:ext cx="4296825" cy="3228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14600"/>
            <a:ext cx="4343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Mozambique 121</a:t>
            </a:r>
          </a:p>
        </p:txBody>
      </p:sp>
      <p:sp>
        <p:nvSpPr>
          <p:cNvPr id="260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5181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Size: 308,642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Population: </a:t>
            </a:r>
            <a:r>
              <a:rPr lang="en-US" sz="2800" dirty="0" smtClean="0"/>
              <a:t>35,513,805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Date of Nationhood: June 25, 1975 from Portugal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Capital: Maputo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GDP/capita: $1,200 </a:t>
            </a:r>
            <a:r>
              <a:rPr lang="en-US" sz="2600" dirty="0" smtClean="0"/>
              <a:t>same #5-6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Major Religions: Protestant 32%, Catholic 27%, Muslim 19%,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dirty="0" smtClean="0"/>
              <a:t>    none 14%, other </a:t>
            </a:r>
            <a:r>
              <a:rPr lang="en-US" sz="2600" dirty="0"/>
              <a:t>5</a:t>
            </a:r>
            <a:r>
              <a:rPr lang="en-US" sz="2600" dirty="0" smtClean="0"/>
              <a:t>%</a:t>
            </a:r>
          </a:p>
        </p:txBody>
      </p:sp>
      <p:pic>
        <p:nvPicPr>
          <p:cNvPr id="260099" name="Picture 5" descr="Location of Mozambique">
            <a:hlinkClick r:id="rId3" tooltip="Location of Mozambiqu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1" name="Picture 9" descr="Flag of Mozambiq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1656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resources/the-world-factbook/attachments/maps/MZ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520701"/>
            <a:ext cx="2057400" cy="44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05000"/>
            <a:ext cx="3352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Namibia 122</a:t>
            </a:r>
          </a:p>
        </p:txBody>
      </p:sp>
      <p:sp>
        <p:nvSpPr>
          <p:cNvPr id="262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9530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318,260 square miles</a:t>
            </a:r>
          </a:p>
          <a:p>
            <a:pPr eaLnBrk="1" hangingPunct="1"/>
            <a:r>
              <a:rPr lang="en-US" sz="2800" dirty="0" smtClean="0"/>
              <a:t>Population: 2,777,232</a:t>
            </a:r>
          </a:p>
          <a:p>
            <a:pPr eaLnBrk="1" hangingPunct="1"/>
            <a:r>
              <a:rPr lang="en-US" sz="2800" dirty="0" smtClean="0"/>
              <a:t>Date of Nationhood: March 21, 1990 from South Africa</a:t>
            </a:r>
          </a:p>
          <a:p>
            <a:pPr eaLnBrk="1" hangingPunct="1"/>
            <a:r>
              <a:rPr lang="en-US" sz="2800" dirty="0" smtClean="0"/>
              <a:t>Capital: Windhoek</a:t>
            </a:r>
          </a:p>
          <a:p>
            <a:pPr eaLnBrk="1" hangingPunct="1"/>
            <a:r>
              <a:rPr lang="en-US" sz="2800" dirty="0" smtClean="0"/>
              <a:t>GDP/capita: $9,100</a:t>
            </a:r>
          </a:p>
          <a:p>
            <a:pPr eaLnBrk="1" hangingPunct="1"/>
            <a:r>
              <a:rPr lang="en-US" sz="2800" dirty="0" smtClean="0"/>
              <a:t>Major Religions: Christian 98%, None 2%</a:t>
            </a:r>
          </a:p>
        </p:txBody>
      </p:sp>
      <p:pic>
        <p:nvPicPr>
          <p:cNvPr id="262147" name="Picture 5" descr="image:LocationNamibia.png">
            <a:hlinkClick r:id="rId3" tooltip="image:LocationNamib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48" name="Picture 7" descr="Namibia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49" name="Picture 9" descr="Image:wa-map.gif">
            <a:hlinkClick r:id="rId6" tooltip="Image:wa-map.gif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9875" y="228600"/>
            <a:ext cx="33559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2819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Nauru 123</a:t>
            </a:r>
          </a:p>
        </p:txBody>
      </p:sp>
      <p:sp>
        <p:nvSpPr>
          <p:cNvPr id="264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5720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8 square miles #3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9,852 #2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Jan. 31, 1968 from Australia</a:t>
            </a:r>
          </a:p>
          <a:p>
            <a:pPr eaLnBrk="1" hangingPunct="1"/>
            <a:r>
              <a:rPr lang="en-US" sz="2800" dirty="0" smtClean="0"/>
              <a:t>Capital: </a:t>
            </a:r>
            <a:r>
              <a:rPr lang="en-US" sz="2800" dirty="0" err="1" smtClean="0"/>
              <a:t>Yaren</a:t>
            </a:r>
            <a:r>
              <a:rPr lang="en-US" sz="2800" dirty="0" smtClean="0"/>
              <a:t> District</a:t>
            </a:r>
          </a:p>
          <a:p>
            <a:pPr eaLnBrk="1" hangingPunct="1"/>
            <a:r>
              <a:rPr lang="en-US" sz="2800" dirty="0" smtClean="0"/>
              <a:t>GDP/capita: $11,900 less</a:t>
            </a:r>
          </a:p>
          <a:p>
            <a:pPr eaLnBrk="1" hangingPunct="1"/>
            <a:r>
              <a:rPr lang="en-US" sz="2800" dirty="0" smtClean="0"/>
              <a:t>Major Religions: Protestant 60%, Catholic 33%, other 4%, none 2%</a:t>
            </a:r>
          </a:p>
        </p:txBody>
      </p:sp>
      <p:pic>
        <p:nvPicPr>
          <p:cNvPr id="264195" name="Picture 5" descr="Location of Nauru">
            <a:hlinkClick r:id="rId3" tooltip="Location of Nauru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35814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7" name="Picture 9" descr="Map of Nau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5550" y="0"/>
            <a:ext cx="4108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the-world-factbook/graphics/flags/large/nr-lgfla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60" y="4525347"/>
            <a:ext cx="4643534" cy="23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676400"/>
            <a:ext cx="2768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Nepal 124</a:t>
            </a:r>
          </a:p>
        </p:txBody>
      </p:sp>
      <p:sp>
        <p:nvSpPr>
          <p:cNvPr id="266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5334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56,826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30,899,443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Monarchies, Never colonized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Kathmandu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$3,800 same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Hinduism 81%, Buddhism </a:t>
            </a:r>
            <a:r>
              <a:rPr lang="en-US" dirty="0"/>
              <a:t>9</a:t>
            </a:r>
            <a:r>
              <a:rPr lang="en-US" dirty="0" smtClean="0"/>
              <a:t>%, Muslim 4%, Christian 2%, </a:t>
            </a:r>
            <a:r>
              <a:rPr lang="en-US" dirty="0" err="1" smtClean="0"/>
              <a:t>Kirant</a:t>
            </a:r>
            <a:r>
              <a:rPr lang="en-US" dirty="0" smtClean="0"/>
              <a:t> 3%</a:t>
            </a:r>
          </a:p>
        </p:txBody>
      </p:sp>
      <p:pic>
        <p:nvPicPr>
          <p:cNvPr id="266243" name="Picture 5" descr="image:LocationNepal.png">
            <a:hlinkClick r:id="rId3" tooltip="image:LocationNepal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910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4" name="Picture 7" descr="Nepal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2000" y="2819400"/>
            <a:ext cx="330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5" name="Picture 11" descr="Map of Nep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0"/>
            <a:ext cx="48768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2"/>
          <p:cNvSpPr>
            <a:spLocks noGrp="1" noChangeArrowheads="1"/>
          </p:cNvSpPr>
          <p:nvPr>
            <p:ph type="title"/>
          </p:nvPr>
        </p:nvSpPr>
        <p:spPr>
          <a:xfrm>
            <a:off x="726440" y="1860606"/>
            <a:ext cx="396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Netherlands 125</a:t>
            </a:r>
          </a:p>
        </p:txBody>
      </p:sp>
      <p:sp>
        <p:nvSpPr>
          <p:cNvPr id="268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" y="2573225"/>
            <a:ext cx="487172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16,040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17,463,930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1814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Amsterdam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56,600 #13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20%, Protestant 15%, Islam 5%, none 54%, other 6%</a:t>
            </a:r>
          </a:p>
        </p:txBody>
      </p:sp>
      <p:pic>
        <p:nvPicPr>
          <p:cNvPr id="268291" name="Picture 5" descr="Location of the Netherlands">
            <a:hlinkClick r:id="rId3" tooltip="Location of the Netherlands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770" y="1"/>
            <a:ext cx="430603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the-world-factbook/graphics/flags/large/nl-lgfl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80" y="3838575"/>
            <a:ext cx="4260564" cy="28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cia.gov/library/publications/resources/the-world-factbook/attachments/maps/NL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0" y="9637"/>
            <a:ext cx="3439760" cy="37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41148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New Zealand 126</a:t>
            </a:r>
          </a:p>
        </p:txBody>
      </p:sp>
      <p:sp>
        <p:nvSpPr>
          <p:cNvPr id="270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95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103,363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5,109,702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Sept. 26, 1907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Wellington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$42,900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Anglican </a:t>
            </a:r>
            <a:r>
              <a:rPr lang="en-US" sz="2800" dirty="0"/>
              <a:t>7</a:t>
            </a:r>
            <a:r>
              <a:rPr lang="en-US" sz="2800" dirty="0" smtClean="0"/>
              <a:t>%, Protestant  29%, Catholic 10%, none 49%, </a:t>
            </a:r>
          </a:p>
        </p:txBody>
      </p:sp>
      <p:pic>
        <p:nvPicPr>
          <p:cNvPr id="270339" name="Picture 5" descr="Location of New Zealand">
            <a:hlinkClick r:id="rId3" tooltip="Location of New Zealan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1" name="Picture 9" descr="Flag of New Zea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762500"/>
            <a:ext cx="4191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resources/the-world-factbook/attachments/maps/NZ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"/>
            <a:ext cx="2107235" cy="45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69624"/>
            <a:ext cx="3810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Nicaragua 127</a:t>
            </a:r>
          </a:p>
        </p:txBody>
      </p:sp>
      <p:sp>
        <p:nvSpPr>
          <p:cNvPr id="272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50,336 square miles</a:t>
            </a:r>
          </a:p>
          <a:p>
            <a:pPr eaLnBrk="1" hangingPunct="1"/>
            <a:r>
              <a:rPr lang="en-US" sz="2800" dirty="0" smtClean="0"/>
              <a:t>Population: 6,359,689</a:t>
            </a:r>
          </a:p>
          <a:p>
            <a:pPr eaLnBrk="1" hangingPunct="1"/>
            <a:r>
              <a:rPr lang="en-US" sz="2800" dirty="0" smtClean="0"/>
              <a:t>Date of Nationhood: 1821 from Spain</a:t>
            </a:r>
          </a:p>
          <a:p>
            <a:pPr eaLnBrk="1" hangingPunct="1"/>
            <a:r>
              <a:rPr lang="en-US" sz="2800" dirty="0" smtClean="0"/>
              <a:t>Capital: Managua</a:t>
            </a:r>
          </a:p>
          <a:p>
            <a:pPr eaLnBrk="1" hangingPunct="1"/>
            <a:r>
              <a:rPr lang="en-US" sz="2800" dirty="0" smtClean="0"/>
              <a:t>GDP/capita: $5,600</a:t>
            </a:r>
          </a:p>
          <a:p>
            <a:pPr eaLnBrk="1" hangingPunct="1"/>
            <a:r>
              <a:rPr lang="en-US" sz="2800" dirty="0" smtClean="0"/>
              <a:t>Major Religion: Catholic 50%, Evangelical </a:t>
            </a:r>
            <a:r>
              <a:rPr lang="en-US" sz="2800" dirty="0"/>
              <a:t>3</a:t>
            </a:r>
            <a:r>
              <a:rPr lang="en-US" sz="2800" dirty="0" smtClean="0"/>
              <a:t>3%</a:t>
            </a:r>
          </a:p>
        </p:txBody>
      </p:sp>
      <p:pic>
        <p:nvPicPr>
          <p:cNvPr id="272387" name="Picture 5" descr="image:LocationNicaragua.png">
            <a:hlinkClick r:id="rId3" tooltip="image:LocationNicaragu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9" descr="Map of Nicarag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9400" y="0"/>
            <a:ext cx="3784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cia.gov/library/publications/the-world-factbook/graphics/flags/large/nu-lgfla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4267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362200"/>
            <a:ext cx="2743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Niger 128</a:t>
            </a:r>
          </a:p>
        </p:txBody>
      </p:sp>
      <p:sp>
        <p:nvSpPr>
          <p:cNvPr id="274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3124200"/>
            <a:ext cx="4953001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489,191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25,396,840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Aug. 3, 1960 from France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Niamey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$1,200 </a:t>
            </a:r>
            <a:r>
              <a:rPr lang="en-US" sz="2800" dirty="0" smtClean="0"/>
              <a:t>#5-6 same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Religion: Muslim 99%, Indigenous and Christian </a:t>
            </a:r>
            <a:r>
              <a:rPr lang="en-US" sz="2800" dirty="0"/>
              <a:t>1</a:t>
            </a:r>
            <a:r>
              <a:rPr lang="en-US" sz="2800" dirty="0" smtClean="0"/>
              <a:t>%</a:t>
            </a:r>
          </a:p>
        </p:txBody>
      </p:sp>
      <p:pic>
        <p:nvPicPr>
          <p:cNvPr id="274435" name="Picture 5" descr="image:LocationNiger.png">
            <a:hlinkClick r:id="rId3" tooltip="image:LocationNiger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6" name="Picture 7" descr="Flag of Nig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7557" y="3810000"/>
            <a:ext cx="42664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7" name="Picture 9" descr="Map of Nig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04800"/>
            <a:ext cx="3133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042065"/>
            <a:ext cx="3276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Nigeria 129</a:t>
            </a:r>
          </a:p>
        </p:txBody>
      </p:sp>
      <p:sp>
        <p:nvSpPr>
          <p:cNvPr id="276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2578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356,669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230,842,743 #6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Oct. 1, 1960 from Britain</a:t>
            </a:r>
          </a:p>
          <a:p>
            <a:pPr eaLnBrk="1" hangingPunct="1"/>
            <a:r>
              <a:rPr lang="en-US" sz="2800" dirty="0" smtClean="0"/>
              <a:t>Capital: Abuja</a:t>
            </a:r>
          </a:p>
          <a:p>
            <a:pPr eaLnBrk="1" hangingPunct="1"/>
            <a:r>
              <a:rPr lang="en-US" sz="2800" dirty="0" smtClean="0"/>
              <a:t>GDP/capita: $4,900 same</a:t>
            </a:r>
          </a:p>
          <a:p>
            <a:pPr eaLnBrk="1" hangingPunct="1"/>
            <a:r>
              <a:rPr lang="en-US" sz="2800" dirty="0" smtClean="0"/>
              <a:t>Major Religions: Muslim 53%, Christian 46%, Indigenous 1%</a:t>
            </a:r>
          </a:p>
        </p:txBody>
      </p:sp>
      <p:pic>
        <p:nvPicPr>
          <p:cNvPr id="276483" name="Picture 5" descr="image:LocationNigeria.png">
            <a:hlinkClick r:id="rId3" tooltip="image:LocationNiger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768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4" name="Picture 7" descr="Nigeria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316413"/>
            <a:ext cx="40386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5" name="Picture 9" descr="Map of Nigeria">
            <a:hlinkClick r:id="rId6" tooltip="Map of Nigeria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6225" y="304800"/>
            <a:ext cx="35401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3505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Bahrain 13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4953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293 square miles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1,553,886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Aug. 15, 1971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Manama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$49,400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</a:t>
            </a:r>
            <a:r>
              <a:rPr lang="en-US" sz="2600" dirty="0" smtClean="0"/>
              <a:t>Muslim</a:t>
            </a:r>
            <a:r>
              <a:rPr lang="en-US" sz="2800" dirty="0" smtClean="0"/>
              <a:t> 74%, Christian 9%, other 17%</a:t>
            </a:r>
          </a:p>
        </p:txBody>
      </p:sp>
      <p:pic>
        <p:nvPicPr>
          <p:cNvPr id="40963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4254500"/>
            <a:ext cx="4343400" cy="2603500"/>
          </a:xfrm>
        </p:spPr>
      </p:pic>
      <p:pic>
        <p:nvPicPr>
          <p:cNvPr id="40964" name="Picture 10" descr="image:LocationBahrain.png">
            <a:hlinkClick r:id="rId4" tooltip="image:LocationBahrain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5105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www.cia.gov/library/publications/resources/the-world-factbook/attachments/maps/BA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31" y="15080"/>
            <a:ext cx="3809369" cy="40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7" y="1743075"/>
            <a:ext cx="4111625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North Macedonia 130</a:t>
            </a:r>
          </a:p>
        </p:txBody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2590800"/>
            <a:ext cx="4608514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9,927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2,133,410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Sept. 8, 1991 from Yugoslavia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Skopje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$16,500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Macedonian Orthodox 46%, other </a:t>
            </a:r>
            <a:r>
              <a:rPr lang="en-US" sz="2800" dirty="0"/>
              <a:t>Christian 14</a:t>
            </a:r>
            <a:r>
              <a:rPr lang="en-US" sz="2800" dirty="0" smtClean="0"/>
              <a:t>%, Muslim </a:t>
            </a:r>
            <a:r>
              <a:rPr lang="en-US" sz="2800" dirty="0"/>
              <a:t>32</a:t>
            </a:r>
            <a:r>
              <a:rPr lang="en-US" sz="2800" dirty="0" smtClean="0"/>
              <a:t>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26307" name="Picture 5" descr="Flag ratio: 1:2">
            <a:hlinkClick r:id="rId3" tooltip="Flag ratio: 1: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648200"/>
            <a:ext cx="441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the-world-factbook/graphics/locator/eur/mk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3149347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cia.gov/library/publications/the-world-factbook/graphics/maps/mk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6" y="-1"/>
            <a:ext cx="4189510" cy="44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905000"/>
            <a:ext cx="29718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Norway 131</a:t>
            </a:r>
          </a:p>
        </p:txBody>
      </p:sp>
      <p:sp>
        <p:nvSpPr>
          <p:cNvPr id="278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2651760"/>
            <a:ext cx="5181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125,020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5,597,924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1905 from Sweden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Oslo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65,700 #9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Religion: Church of Norway 68%, Muslim 3%, other Christian 7%, None 20%</a:t>
            </a:r>
          </a:p>
        </p:txBody>
      </p:sp>
      <p:pic>
        <p:nvPicPr>
          <p:cNvPr id="278531" name="Picture 5" descr="Location of Norway">
            <a:hlinkClick r:id="rId3" tooltip="Location of Norway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44958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2" name="Picture 7" descr="Norway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3675" y="4038600"/>
            <a:ext cx="3870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3" name="Picture 11" descr="Map of Norw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0"/>
            <a:ext cx="17478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056607"/>
            <a:ext cx="2667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Oman 132</a:t>
            </a:r>
          </a:p>
        </p:txBody>
      </p:sp>
      <p:sp>
        <p:nvSpPr>
          <p:cNvPr id="280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119,498 square miles</a:t>
            </a:r>
          </a:p>
          <a:p>
            <a:pPr eaLnBrk="1" hangingPunct="1"/>
            <a:r>
              <a:rPr lang="en-US" sz="2800" dirty="0" smtClean="0"/>
              <a:t>Population: 3,833,465</a:t>
            </a:r>
          </a:p>
          <a:p>
            <a:pPr eaLnBrk="1" hangingPunct="1"/>
            <a:r>
              <a:rPr lang="en-US" sz="2800" dirty="0" smtClean="0"/>
              <a:t>Date of Nationhood: 1744 from Persia</a:t>
            </a:r>
          </a:p>
          <a:p>
            <a:pPr eaLnBrk="1" hangingPunct="1"/>
            <a:r>
              <a:rPr lang="en-US" sz="2800" dirty="0" smtClean="0"/>
              <a:t>Capital: Muscat</a:t>
            </a:r>
          </a:p>
          <a:p>
            <a:pPr eaLnBrk="1" hangingPunct="1"/>
            <a:r>
              <a:rPr lang="en-US" sz="2800" dirty="0" smtClean="0"/>
              <a:t>GDP/capita: $34,300</a:t>
            </a:r>
          </a:p>
          <a:p>
            <a:pPr eaLnBrk="1" hangingPunct="1"/>
            <a:r>
              <a:rPr lang="en-US" sz="2800" dirty="0" smtClean="0"/>
              <a:t>Major Religion: Muslim 86%, Christian 6%, Hindu </a:t>
            </a:r>
            <a:r>
              <a:rPr lang="en-US" sz="2800" dirty="0"/>
              <a:t>6</a:t>
            </a:r>
            <a:r>
              <a:rPr lang="en-US" sz="2800" dirty="0" smtClean="0"/>
              <a:t>%</a:t>
            </a:r>
          </a:p>
        </p:txBody>
      </p:sp>
      <p:pic>
        <p:nvPicPr>
          <p:cNvPr id="280579" name="Picture 5" descr="image:LocationOman.png">
            <a:hlinkClick r:id="rId3" tooltip="image:LocationOman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006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1" name="Picture 13" descr="Flag of O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560888"/>
            <a:ext cx="419100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the-world-factbook/graphics/maps/mu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07" y="13996"/>
            <a:ext cx="4116093" cy="440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05000"/>
            <a:ext cx="3124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Pakistan 133</a:t>
            </a:r>
          </a:p>
        </p:txBody>
      </p:sp>
      <p:sp>
        <p:nvSpPr>
          <p:cNvPr id="282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9530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307,373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247,653,551 #5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August 14, 1947 from Britain</a:t>
            </a:r>
          </a:p>
          <a:p>
            <a:pPr eaLnBrk="1" hangingPunct="1"/>
            <a:r>
              <a:rPr lang="en-US" sz="2800" dirty="0" smtClean="0"/>
              <a:t>Capital: Islamabad</a:t>
            </a:r>
          </a:p>
          <a:p>
            <a:pPr eaLnBrk="1" hangingPunct="1"/>
            <a:r>
              <a:rPr lang="en-US" sz="2800" dirty="0" smtClean="0"/>
              <a:t>GDP/capita: $5,200</a:t>
            </a:r>
          </a:p>
          <a:p>
            <a:pPr eaLnBrk="1" hangingPunct="1"/>
            <a:r>
              <a:rPr lang="en-US" sz="2800" dirty="0" smtClean="0"/>
              <a:t>Major Religion: Sunni Muslim 86%, Shi’a Muslim 10%, Christian and Hindu 4%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82628" name="Picture 7" descr="image:LocationPakistan.png">
            <a:hlinkClick r:id="rId3" tooltip="image:LocationPakistan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29" name="Picture 9" descr="Map of Pakist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0"/>
            <a:ext cx="3857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Flag of Pakista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88" y="4267200"/>
            <a:ext cx="3810112" cy="25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808861"/>
            <a:ext cx="2438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Palau 134</a:t>
            </a:r>
          </a:p>
        </p:txBody>
      </p:sp>
      <p:sp>
        <p:nvSpPr>
          <p:cNvPr id="284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41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177 square miles #16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21,779 #4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October 1, 1994 from the USA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Ngerulmud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$13,800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45%, Indigenous 6%, Protestant 35%, other 10%</a:t>
            </a:r>
          </a:p>
        </p:txBody>
      </p:sp>
      <p:pic>
        <p:nvPicPr>
          <p:cNvPr id="284675" name="Picture 5" descr="Palau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50" y="3981450"/>
            <a:ext cx="4781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6" name="Picture 7" descr="image:LocationPalau.png">
            <a:hlinkClick r:id="rId4" tooltip="image:LocationPalau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242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resources/the-world-factbook/attachments/maps/PS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84" y="0"/>
            <a:ext cx="3708436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Rectangle 2"/>
          <p:cNvSpPr>
            <a:spLocks noGrp="1" noChangeArrowheads="1"/>
          </p:cNvSpPr>
          <p:nvPr>
            <p:ph type="title"/>
          </p:nvPr>
        </p:nvSpPr>
        <p:spPr>
          <a:xfrm>
            <a:off x="844296" y="2106168"/>
            <a:ext cx="27432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Panama 135</a:t>
            </a:r>
          </a:p>
        </p:txBody>
      </p:sp>
      <p:sp>
        <p:nvSpPr>
          <p:cNvPr id="286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80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29,119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4,404,108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November 3, 1903 from Colombia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Panama City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$29,000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49%, Protestant 30%</a:t>
            </a:r>
          </a:p>
        </p:txBody>
      </p:sp>
      <p:pic>
        <p:nvPicPr>
          <p:cNvPr id="286724" name="Picture 7" descr="image:LocationPanama.png">
            <a:hlinkClick r:id="rId3" tooltip="image:LocationPanam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434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5" name="Picture 11" descr="Map of Pana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609600"/>
            <a:ext cx="4724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www.cia.gov/library/publications/the-world-factbook/graphics/flags/large/pm-lgfla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92" y="3352800"/>
            <a:ext cx="479460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33600"/>
            <a:ext cx="50292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Papua New Guinea 136</a:t>
            </a:r>
          </a:p>
        </p:txBody>
      </p:sp>
      <p:sp>
        <p:nvSpPr>
          <p:cNvPr id="288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50292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178,703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9,819,350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September 16, 1975 from Australia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Port Moresby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$3,700 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Protestant 69%, Catholic 26%</a:t>
            </a:r>
          </a:p>
        </p:txBody>
      </p:sp>
      <p:pic>
        <p:nvPicPr>
          <p:cNvPr id="288771" name="Picture 5" descr="Papua_new_guine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30600"/>
            <a:ext cx="44958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2" name="Picture 7" descr="Location of Papua New Guinea">
            <a:hlinkClick r:id="rId4" tooltip="Location of Papua New Guine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434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www.cia.gov/library/publications/the-world-factbook/graphics/maps/pp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1771"/>
            <a:ext cx="3105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75632"/>
            <a:ext cx="32766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Paraguay 137</a:t>
            </a:r>
          </a:p>
        </p:txBody>
      </p:sp>
      <p:sp>
        <p:nvSpPr>
          <p:cNvPr id="290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8006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Size:157,047 square miles</a:t>
            </a:r>
          </a:p>
          <a:p>
            <a:pPr eaLnBrk="1" hangingPunct="1"/>
            <a:r>
              <a:rPr lang="en-US" sz="2800" dirty="0" smtClean="0"/>
              <a:t>Population: 7,439,863</a:t>
            </a:r>
          </a:p>
          <a:p>
            <a:pPr eaLnBrk="1" hangingPunct="1"/>
            <a:r>
              <a:rPr lang="en-US" sz="2800" dirty="0" smtClean="0"/>
              <a:t>Date of Nationhood: 1811 from Spain</a:t>
            </a:r>
          </a:p>
          <a:p>
            <a:pPr eaLnBrk="1" hangingPunct="1"/>
            <a:r>
              <a:rPr lang="en-US" sz="2800" dirty="0" smtClean="0"/>
              <a:t>Capital: Asuncion</a:t>
            </a:r>
          </a:p>
          <a:p>
            <a:pPr eaLnBrk="1" hangingPunct="1"/>
            <a:r>
              <a:rPr lang="en-US" sz="2800" dirty="0" smtClean="0"/>
              <a:t>GDP/capita: $13,700</a:t>
            </a:r>
          </a:p>
          <a:p>
            <a:pPr eaLnBrk="1" hangingPunct="1"/>
            <a:r>
              <a:rPr lang="en-US" sz="2800" dirty="0" smtClean="0"/>
              <a:t>Major Religion: Catholic 90%, Protestant 6%, other 3%, none 1%</a:t>
            </a:r>
          </a:p>
        </p:txBody>
      </p:sp>
      <p:pic>
        <p:nvPicPr>
          <p:cNvPr id="290820" name="Picture 7" descr="image:LocationParaguay.png">
            <a:hlinkClick r:id="rId3" tooltip="image:LocationParaguay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434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21" name="Picture 9" descr="Map of Paraguay">
            <a:hlinkClick r:id="rId5" tooltip="Map of Paraguay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0"/>
            <a:ext cx="368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resources/the-world-factbook/attachments/flags/PA-flag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76" y="4186828"/>
            <a:ext cx="4842124" cy="267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0799"/>
            <a:ext cx="2667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Peru 138</a:t>
            </a:r>
          </a:p>
        </p:txBody>
      </p:sp>
      <p:sp>
        <p:nvSpPr>
          <p:cNvPr id="292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48768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</a:t>
            </a:r>
            <a:r>
              <a:rPr lang="en-US" sz="2400" dirty="0" smtClean="0"/>
              <a:t>496,225 square miles #19</a:t>
            </a:r>
          </a:p>
          <a:p>
            <a:pPr eaLnBrk="1" hangingPunct="1"/>
            <a:r>
              <a:rPr lang="en-US" sz="2800" dirty="0" smtClean="0"/>
              <a:t>Population: 32,440,172</a:t>
            </a:r>
          </a:p>
          <a:p>
            <a:pPr eaLnBrk="1" hangingPunct="1"/>
            <a:r>
              <a:rPr lang="en-US" sz="2800" dirty="0" smtClean="0"/>
              <a:t>Date of Nationhood: 1821 from Spain</a:t>
            </a:r>
          </a:p>
          <a:p>
            <a:pPr eaLnBrk="1" hangingPunct="1"/>
            <a:r>
              <a:rPr lang="en-US" sz="2800" dirty="0" smtClean="0"/>
              <a:t>Capital: Lima</a:t>
            </a:r>
          </a:p>
          <a:p>
            <a:pPr eaLnBrk="1" hangingPunct="1"/>
            <a:r>
              <a:rPr lang="en-US" sz="2800" dirty="0" smtClean="0"/>
              <a:t>GDP/capita: $12,500</a:t>
            </a:r>
          </a:p>
          <a:p>
            <a:pPr eaLnBrk="1" hangingPunct="1"/>
            <a:r>
              <a:rPr lang="en-US" sz="2800" dirty="0" smtClean="0"/>
              <a:t>Major Religion: Catholic 60%, other Christian 15%, None 4%</a:t>
            </a:r>
          </a:p>
        </p:txBody>
      </p:sp>
      <p:pic>
        <p:nvPicPr>
          <p:cNvPr id="292868" name="Picture 7" descr="Location of Peru">
            <a:hlinkClick r:id="rId3" tooltip="Location of Peru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67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69" name="Picture 9" descr="Map of Peru">
            <a:hlinkClick r:id="rId5" tooltip="Map of Peru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0"/>
            <a:ext cx="35512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www.cia.gov/library/publications/the-world-factbook/graphics/flags/large/pe-lgflag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7973"/>
            <a:ext cx="4451480" cy="29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403539"/>
            <a:ext cx="3886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Philippines 139</a:t>
            </a:r>
          </a:p>
        </p:txBody>
      </p:sp>
      <p:sp>
        <p:nvSpPr>
          <p:cNvPr id="294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48768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115,831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116,434,200 #13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July 4, 1946 from USA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Manila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$8,100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Catholic 80%, Protestant </a:t>
            </a:r>
            <a:r>
              <a:rPr lang="en-US" sz="2800" dirty="0"/>
              <a:t>8</a:t>
            </a:r>
            <a:r>
              <a:rPr lang="en-US" sz="2800" dirty="0" smtClean="0"/>
              <a:t>%, Islam 6%</a:t>
            </a:r>
          </a:p>
        </p:txBody>
      </p:sp>
      <p:pic>
        <p:nvPicPr>
          <p:cNvPr id="294915" name="Picture 7" descr="Philippines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610100"/>
            <a:ext cx="4343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16" name="Picture 9" descr="Location of the Philippines">
            <a:hlinkClick r:id="rId4" tooltip="Location of the Philippines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486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17" name="Picture 13" descr="Map of Philippin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0"/>
            <a:ext cx="2076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4191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Bangladesh 14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276600"/>
            <a:ext cx="4953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55,597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167,184,465 #8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March 26, 1971 from Pakistan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Dhaka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$5,900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</a:t>
            </a:r>
            <a:r>
              <a:rPr lang="en-US" sz="3000" dirty="0" smtClean="0"/>
              <a:t>Muslim</a:t>
            </a:r>
            <a:r>
              <a:rPr lang="en-US" sz="2800" dirty="0" smtClean="0"/>
              <a:t> 88%, other 12%</a:t>
            </a:r>
          </a:p>
        </p:txBody>
      </p:sp>
      <p:pic>
        <p:nvPicPr>
          <p:cNvPr id="43011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1400" y="4175125"/>
            <a:ext cx="4267200" cy="2559050"/>
          </a:xfrm>
        </p:spPr>
      </p:pic>
      <p:pic>
        <p:nvPicPr>
          <p:cNvPr id="430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1475" y="0"/>
            <a:ext cx="36925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1" descr="image:LocationBangladesh.png">
            <a:hlinkClick r:id="rId5" tooltip="image:LocationBangladesh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5334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63499" y="1946307"/>
            <a:ext cx="3124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Poland 140</a:t>
            </a:r>
          </a:p>
        </p:txBody>
      </p:sp>
      <p:sp>
        <p:nvSpPr>
          <p:cNvPr id="296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876800" cy="42672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Size: 120,728 square miles</a:t>
            </a:r>
          </a:p>
          <a:p>
            <a:pPr eaLnBrk="1" hangingPunct="1"/>
            <a:r>
              <a:rPr lang="en-US" sz="3000" dirty="0" smtClean="0"/>
              <a:t>Population: </a:t>
            </a:r>
            <a:r>
              <a:rPr lang="en-US" sz="2800" dirty="0" smtClean="0"/>
              <a:t>37,991,766 less</a:t>
            </a:r>
          </a:p>
          <a:p>
            <a:pPr eaLnBrk="1" hangingPunct="1"/>
            <a:r>
              <a:rPr lang="en-US" sz="3000" dirty="0" smtClean="0"/>
              <a:t>Date of Nationhood: April 15, 1989 from Communism</a:t>
            </a:r>
          </a:p>
          <a:p>
            <a:pPr eaLnBrk="1" hangingPunct="1"/>
            <a:r>
              <a:rPr lang="en-US" sz="3000" dirty="0" smtClean="0"/>
              <a:t>Capital: Warsaw</a:t>
            </a:r>
          </a:p>
          <a:p>
            <a:pPr eaLnBrk="1" hangingPunct="1"/>
            <a:r>
              <a:rPr lang="en-US" sz="3000" dirty="0" smtClean="0"/>
              <a:t>GDP/capita: $</a:t>
            </a:r>
            <a:r>
              <a:rPr lang="en-US" sz="2800" dirty="0" smtClean="0"/>
              <a:t>34,900</a:t>
            </a:r>
          </a:p>
          <a:p>
            <a:pPr eaLnBrk="1" hangingPunct="1"/>
            <a:r>
              <a:rPr lang="en-US" sz="3000" dirty="0" smtClean="0"/>
              <a:t>Major Religion: Catholic 85%, other Christian 2%</a:t>
            </a:r>
          </a:p>
        </p:txBody>
      </p:sp>
      <p:pic>
        <p:nvPicPr>
          <p:cNvPr id="296963" name="Picture 5" descr="Flag of Poland">
            <a:hlinkClick r:id="rId3" tooltip="Flag of Polan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095750"/>
            <a:ext cx="4419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64" name="Picture 7" descr="image:LocationPoland.png">
            <a:hlinkClick r:id="rId5" tooltip="image:LocationPoland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www.cia.gov/library/publications/resources/the-world-factbook/attachments/maps/PL-ma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89" y="0"/>
            <a:ext cx="3818071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41211"/>
            <a:ext cx="35052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Portugal 141</a:t>
            </a:r>
          </a:p>
        </p:txBody>
      </p:sp>
      <p:sp>
        <p:nvSpPr>
          <p:cNvPr id="299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8006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35,556 square miles</a:t>
            </a:r>
          </a:p>
          <a:p>
            <a:pPr eaLnBrk="1" hangingPunct="1"/>
            <a:r>
              <a:rPr lang="en-US" sz="2800" dirty="0" smtClean="0"/>
              <a:t>Population: 10,223,150 less</a:t>
            </a:r>
          </a:p>
          <a:p>
            <a:pPr eaLnBrk="1" hangingPunct="1"/>
            <a:r>
              <a:rPr lang="en-US" sz="2800" dirty="0"/>
              <a:t> </a:t>
            </a:r>
            <a:r>
              <a:rPr lang="en-US" sz="2800" dirty="0" smtClean="0"/>
              <a:t>Date of Nationhood: Independent since the 1100’s</a:t>
            </a:r>
          </a:p>
          <a:p>
            <a:pPr eaLnBrk="1" hangingPunct="1"/>
            <a:r>
              <a:rPr lang="en-US" sz="2800" dirty="0" smtClean="0"/>
              <a:t>Capital: Lisbon</a:t>
            </a:r>
          </a:p>
          <a:p>
            <a:pPr eaLnBrk="1" hangingPunct="1"/>
            <a:r>
              <a:rPr lang="en-US" sz="2800" dirty="0" smtClean="0"/>
              <a:t>GDP/capita: $33,700</a:t>
            </a:r>
          </a:p>
          <a:p>
            <a:pPr eaLnBrk="1" hangingPunct="1"/>
            <a:r>
              <a:rPr lang="en-US" sz="2800" dirty="0" smtClean="0"/>
              <a:t>Major Religion: Catholic 81%, other Christian 3%, none 7%</a:t>
            </a:r>
          </a:p>
        </p:txBody>
      </p:sp>
      <p:pic>
        <p:nvPicPr>
          <p:cNvPr id="299011" name="Picture 5" descr="Portugal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203700"/>
            <a:ext cx="3962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2" name="Picture 7" descr="Location of Portugal">
            <a:hlinkClick r:id="rId4" tooltip="Location of Portugal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0"/>
            <a:ext cx="4419600" cy="203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3" name="Picture 8" descr="https://www.cia.gov/library/publications/the-world-factbook/graphics/maps/large/po-ma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0"/>
            <a:ext cx="19050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5932" y="2095564"/>
            <a:ext cx="3429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Qatar 142</a:t>
            </a:r>
          </a:p>
        </p:txBody>
      </p:sp>
      <p:sp>
        <p:nvSpPr>
          <p:cNvPr id="301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4,473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2,532,104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September 1, 1977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Doha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92,900 #6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Religion: Muslim 65%, Christian 14%, Hindu 16%</a:t>
            </a:r>
          </a:p>
        </p:txBody>
      </p:sp>
      <p:pic>
        <p:nvPicPr>
          <p:cNvPr id="301059" name="Picture 5" descr="Qatar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820" y="4267200"/>
            <a:ext cx="418618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0" name="Picture 7" descr="image:LocationQatar.png">
            <a:hlinkClick r:id="rId4" tooltip="image:LocationQatar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1" name="Picture 9" descr="Map of Qatar">
            <a:hlinkClick r:id="rId6" tooltip="Map of Qatar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9663" y="0"/>
            <a:ext cx="18494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27225"/>
            <a:ext cx="3657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Romania 143</a:t>
            </a:r>
          </a:p>
        </p:txBody>
      </p:sp>
      <p:sp>
        <p:nvSpPr>
          <p:cNvPr id="303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92,043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18,326,327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December 8, 1989 from Communism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Bucharest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$30,800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Eastern Orthodox 82%, Catholic 4%, Protestant 6%</a:t>
            </a:r>
          </a:p>
        </p:txBody>
      </p:sp>
      <p:pic>
        <p:nvPicPr>
          <p:cNvPr id="303108" name="Picture 7" descr="Location of Romania">
            <a:hlinkClick r:id="rId3" tooltip="Location of Romani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910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www.cia.gov/library/publications/the-world-factbook/graphics/flags/large/ro-lgfl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7282"/>
            <a:ext cx="4114800" cy="27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cia.gov/library/publications/the-world-factbook/graphics/maps/ro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4006"/>
            <a:ext cx="3581400" cy="38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962150"/>
            <a:ext cx="27051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Russia 144</a:t>
            </a:r>
          </a:p>
        </p:txBody>
      </p:sp>
      <p:sp>
        <p:nvSpPr>
          <p:cNvPr id="305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2667000"/>
            <a:ext cx="5257801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6,601,668 square miles #1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141,698,923 </a:t>
            </a:r>
            <a:r>
              <a:rPr lang="en-US" sz="2800" dirty="0" smtClean="0"/>
              <a:t> #9 less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December 26, 1991 from USSR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Moscow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$28,000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Russian Orthodox 20%, Muslim 15%, other Christian 2%, none 63%</a:t>
            </a:r>
          </a:p>
        </p:txBody>
      </p:sp>
      <p:pic>
        <p:nvPicPr>
          <p:cNvPr id="305156" name="Picture 7" descr="image:LocationRussia.png">
            <a:hlinkClick r:id="rId3" tooltip="image:LocationRuss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338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57" name="Picture 9" descr="The Russian Federation">
            <a:hlinkClick r:id="rId5" tooltip="The Russian Federa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0"/>
            <a:ext cx="52578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www.cia.gov/library/publications/the-world-factbook/graphics/flags/large/rs-lgflag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07104"/>
            <a:ext cx="4172712" cy="27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73418" y="1978344"/>
            <a:ext cx="31242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Rwanda 145</a:t>
            </a:r>
          </a:p>
        </p:txBody>
      </p:sp>
      <p:sp>
        <p:nvSpPr>
          <p:cNvPr id="307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2560004"/>
            <a:ext cx="4572000" cy="42979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10,169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13,400,541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July 1, 1962 from Belgium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Kigali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$2,200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38%, Protestant 58%,  Muslim 2%</a:t>
            </a:r>
          </a:p>
        </p:txBody>
      </p:sp>
      <p:pic>
        <p:nvPicPr>
          <p:cNvPr id="307203" name="Picture 5" descr="Flag of Rwan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343400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4" name="Picture 7" descr="Map of Rwan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0275" y="0"/>
            <a:ext cx="31337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5" name="Picture 9" descr="Location of Rwanda">
            <a:hlinkClick r:id="rId5" tooltip="Location of Rwand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0"/>
            <a:ext cx="6029325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Saint Kitts and Nevis 146</a:t>
            </a:r>
          </a:p>
        </p:txBody>
      </p:sp>
      <p:sp>
        <p:nvSpPr>
          <p:cNvPr id="309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343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101 square miles #8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54,817 #8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September 19, 1983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Basseterre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$26,500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Catholic 6%, Protestant 76%, none 8%, Rastafarian 1%</a:t>
            </a:r>
          </a:p>
        </p:txBody>
      </p:sp>
      <p:pic>
        <p:nvPicPr>
          <p:cNvPr id="309251" name="Picture 5" descr="Map of Saint Kitts and Nev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325" y="0"/>
            <a:ext cx="31146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2" name="Picture 7" descr="Flag of Saint Kitts and Nev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14738"/>
            <a:ext cx="480060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3" name="Picture 9" descr="image:LocationSaintKittsAndNevis.png">
            <a:hlinkClick r:id="rId5" tooltip="image:LocationSaintKittsAndNevis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822" y="0"/>
            <a:ext cx="4465577" cy="205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901387"/>
            <a:ext cx="40386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Saint Lucia 147</a:t>
            </a:r>
          </a:p>
        </p:txBody>
      </p:sp>
      <p:sp>
        <p:nvSpPr>
          <p:cNvPr id="311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41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238 square miles #18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167,591 #18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February 22, 1979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Castries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$13,000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62%, Protestant 26%, Rastafarian 2%, none 6%</a:t>
            </a:r>
          </a:p>
        </p:txBody>
      </p:sp>
      <p:pic>
        <p:nvPicPr>
          <p:cNvPr id="311299" name="Picture 5" descr="Map of Saint Luc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8925" y="0"/>
            <a:ext cx="3775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0" name="Picture 7" descr="Flag of Saint Luc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110038"/>
            <a:ext cx="487680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ia.gov/library/publications/the-world-factbook/graphics/locator/cam/st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3332163" cy="20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4953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Saint Vincent and</a:t>
            </a:r>
            <a:br>
              <a:rPr lang="en-US" sz="4000" dirty="0" smtClean="0"/>
            </a:br>
            <a:r>
              <a:rPr lang="en-US" sz="4000" dirty="0" smtClean="0"/>
              <a:t> the Grenadines 148</a:t>
            </a:r>
          </a:p>
        </p:txBody>
      </p:sp>
      <p:sp>
        <p:nvSpPr>
          <p:cNvPr id="313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3200400"/>
            <a:ext cx="4829175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150 square miles #12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100,804 </a:t>
            </a:r>
            <a:r>
              <a:rPr lang="en-US" sz="2800" dirty="0" smtClean="0"/>
              <a:t>#14 less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October 20, 1979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Kingstown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$13,700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Protestant 75%, Catholic </a:t>
            </a:r>
            <a:r>
              <a:rPr lang="en-US" sz="2800" dirty="0"/>
              <a:t>6</a:t>
            </a:r>
            <a:r>
              <a:rPr lang="en-US" sz="2800" dirty="0" smtClean="0"/>
              <a:t>%, none 8%, Rastafarian 1%</a:t>
            </a:r>
          </a:p>
        </p:txBody>
      </p:sp>
      <p:pic>
        <p:nvPicPr>
          <p:cNvPr id="313347" name="Picture 5" descr="Map of Saint Vincent and the Grenad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8" name="Picture 7" descr="Flag of Saint Vincent and the Grenadin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www.cia.gov/library/publications/the-world-factbook/graphics/locator/cam/vc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-273091"/>
            <a:ext cx="3784600" cy="233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29" y="2280444"/>
            <a:ext cx="2743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Samoa 149</a:t>
            </a:r>
          </a:p>
        </p:txBody>
      </p:sp>
      <p:sp>
        <p:nvSpPr>
          <p:cNvPr id="315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724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1,093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207,501 #19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January 1, 1962 from New Zealand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Apia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$5,500 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Catholic 19%, Protestant 55%,  other Christian 11%, Mormon 17%</a:t>
            </a:r>
          </a:p>
        </p:txBody>
      </p:sp>
      <p:pic>
        <p:nvPicPr>
          <p:cNvPr id="315395" name="Picture 5" descr="Map of Sam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04800"/>
            <a:ext cx="5334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96" name="Picture 7" descr="Flag of Sam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910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www.cia.gov/library/publications/the-world-factbook/graphics/locator/aus/ws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3584108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3200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Barbados 15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953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166 square miles #13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303,431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November 30, 1966 from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Bridgetown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$13,800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Protestant 66%, Catholic 4%, None 21%,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other Christian 5%, other 4%</a:t>
            </a:r>
          </a:p>
        </p:txBody>
      </p:sp>
      <p:pic>
        <p:nvPicPr>
          <p:cNvPr id="45061" name="Picture 11" descr="image:LocationBarbados.png">
            <a:hlinkClick r:id="rId3" tooltip="image:LocationBarbados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www.cia.gov/library/publications/resources/the-world-factbook/attachments/flags/BB-fla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79177"/>
            <a:ext cx="4140200" cy="27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cia.gov/library/publications/resources/the-world-factbook/attachments/maps/BB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87" y="35560"/>
            <a:ext cx="3527814" cy="37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4038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San Marino 150</a:t>
            </a:r>
          </a:p>
        </p:txBody>
      </p:sp>
      <p:sp>
        <p:nvSpPr>
          <p:cNvPr id="317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5181600" cy="4343400"/>
          </a:xfrm>
        </p:spPr>
        <p:txBody>
          <a:bodyPr/>
          <a:lstStyle/>
          <a:p>
            <a:pPr eaLnBrk="1" hangingPunct="1"/>
            <a:r>
              <a:rPr lang="en-US" sz="3100" dirty="0" smtClean="0"/>
              <a:t>Size: 24 square miles #5</a:t>
            </a:r>
          </a:p>
          <a:p>
            <a:pPr eaLnBrk="1" hangingPunct="1"/>
            <a:r>
              <a:rPr lang="en-US" sz="3100" dirty="0" smtClean="0"/>
              <a:t>Population : </a:t>
            </a:r>
            <a:r>
              <a:rPr lang="en-US" sz="3100" dirty="0" smtClean="0"/>
              <a:t>34,892 #6</a:t>
            </a:r>
            <a:endParaRPr lang="en-US" sz="3100" dirty="0" smtClean="0"/>
          </a:p>
          <a:p>
            <a:pPr eaLnBrk="1" hangingPunct="1"/>
            <a:r>
              <a:rPr lang="en-US" sz="3100" dirty="0" smtClean="0"/>
              <a:t>Date of Nationhood: Since 4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century</a:t>
            </a:r>
          </a:p>
          <a:p>
            <a:pPr eaLnBrk="1" hangingPunct="1"/>
            <a:r>
              <a:rPr lang="en-US" sz="3100" dirty="0" smtClean="0"/>
              <a:t>Capital: San Marino</a:t>
            </a:r>
          </a:p>
          <a:p>
            <a:pPr eaLnBrk="1" hangingPunct="1"/>
            <a:r>
              <a:rPr lang="en-US" sz="3100" dirty="0" smtClean="0"/>
              <a:t>GDP/capita: $56,400 </a:t>
            </a:r>
            <a:r>
              <a:rPr lang="en-US" sz="3100" dirty="0" smtClean="0"/>
              <a:t>#14 less</a:t>
            </a:r>
            <a:endParaRPr lang="en-US" sz="3100" dirty="0" smtClean="0"/>
          </a:p>
          <a:p>
            <a:pPr eaLnBrk="1" hangingPunct="1"/>
            <a:r>
              <a:rPr lang="en-US" sz="3100" dirty="0" smtClean="0"/>
              <a:t>Major Religion: Catholic</a:t>
            </a:r>
          </a:p>
        </p:txBody>
      </p:sp>
      <p:pic>
        <p:nvPicPr>
          <p:cNvPr id="317443" name="Picture 5" descr="Map of San Mar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0"/>
            <a:ext cx="3143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4" name="Picture 7" descr="Flag of San Mari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9882" y="3581400"/>
            <a:ext cx="403411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5" name="Picture 9" descr="Location of San Marino">
            <a:hlinkClick r:id="rId5" tooltip="Location of San Marino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8006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2386572"/>
            <a:ext cx="5105400" cy="71857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Sao Tome and Principe</a:t>
            </a:r>
          </a:p>
        </p:txBody>
      </p:sp>
      <p:sp>
        <p:nvSpPr>
          <p:cNvPr id="319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800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372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220,372 #20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July 12, 1975 from Portugal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Sao Tome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$4,100 same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Religion: Catholic 56%, other Christian 21%, none 21%</a:t>
            </a:r>
          </a:p>
        </p:txBody>
      </p:sp>
      <p:pic>
        <p:nvPicPr>
          <p:cNvPr id="319491" name="Picture 5" descr="Flag of Sao Tome and Princi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419600"/>
            <a:ext cx="449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93" name="Picture 8" descr="https://www.cia.gov/library/publications/the-world-factbook/graphics/locator/af/tp_large_locato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25146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06394" y="1817757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cia.gov/library/publications/resources/the-world-factbook/attachments/maps/TP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34" y="0"/>
            <a:ext cx="398916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/>
          </p:nvPr>
        </p:nvSpPr>
        <p:spPr>
          <a:xfrm>
            <a:off x="519685" y="2387599"/>
            <a:ext cx="4267199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Saudi Arabia 152</a:t>
            </a:r>
          </a:p>
        </p:txBody>
      </p:sp>
      <p:sp>
        <p:nvSpPr>
          <p:cNvPr id="321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53340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Size: 830,000 square miles #12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Population: </a:t>
            </a:r>
            <a:r>
              <a:rPr lang="en-US" sz="2800" dirty="0" smtClean="0"/>
              <a:t>35,939,806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Date of Nationhood: 1913 from the Turks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Capital: Riyadh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GDP/capita: $</a:t>
            </a:r>
            <a:r>
              <a:rPr lang="en-US" sz="2800" dirty="0" smtClean="0"/>
              <a:t>44,300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Major Religion: Muslim (official) 99%</a:t>
            </a:r>
          </a:p>
        </p:txBody>
      </p:sp>
      <p:pic>
        <p:nvPicPr>
          <p:cNvPr id="321540" name="Picture 7" descr="Flag of Saudi Ara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-1"/>
            <a:ext cx="3962399" cy="264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www.cia.gov/library/publications/the-world-factbook/graphics/locator/mde/sa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3855156"/>
            <a:ext cx="2895600" cy="336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cia.gov/library/publications/resources/the-world-factbook/attachments/maps/SA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1"/>
            <a:ext cx="3429000" cy="371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ChangeArrowheads="1"/>
          </p:cNvSpPr>
          <p:nvPr>
            <p:ph type="title"/>
          </p:nvPr>
        </p:nvSpPr>
        <p:spPr>
          <a:xfrm>
            <a:off x="501015" y="2382838"/>
            <a:ext cx="30480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Senegal 153</a:t>
            </a:r>
          </a:p>
        </p:txBody>
      </p:sp>
      <p:sp>
        <p:nvSpPr>
          <p:cNvPr id="323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5720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75,954 square miles</a:t>
            </a:r>
          </a:p>
          <a:p>
            <a:pPr eaLnBrk="1" hangingPunct="1"/>
            <a:r>
              <a:rPr lang="en-US" sz="2800" dirty="0" smtClean="0"/>
              <a:t>Population: 18,348,660</a:t>
            </a:r>
          </a:p>
          <a:p>
            <a:pPr eaLnBrk="1" hangingPunct="1"/>
            <a:r>
              <a:rPr lang="en-US" sz="2800" dirty="0" smtClean="0"/>
              <a:t>Date of Nationhood: August 20, 1960 from France</a:t>
            </a:r>
          </a:p>
          <a:p>
            <a:pPr eaLnBrk="1" hangingPunct="1"/>
            <a:r>
              <a:rPr lang="en-US" sz="2800" dirty="0" smtClean="0"/>
              <a:t>Capital: Dakar</a:t>
            </a:r>
          </a:p>
          <a:p>
            <a:pPr eaLnBrk="1" hangingPunct="1"/>
            <a:r>
              <a:rPr lang="en-US" sz="2800" dirty="0" smtClean="0"/>
              <a:t>GDP/capita: $3,500</a:t>
            </a:r>
          </a:p>
          <a:p>
            <a:pPr eaLnBrk="1" hangingPunct="1"/>
            <a:r>
              <a:rPr lang="en-US" sz="2800" dirty="0" smtClean="0"/>
              <a:t>Major Religion: Muslim 97%, Christian 3%</a:t>
            </a:r>
          </a:p>
        </p:txBody>
      </p:sp>
      <p:pic>
        <p:nvPicPr>
          <p:cNvPr id="323587" name="Picture 7" descr="image:LocationSenegal.png">
            <a:hlinkClick r:id="rId3" tooltip="image:LocationSenegal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816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88" name="Picture 9" descr="Flag of Seneg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89" name="Picture 11" descr="Map of Seneg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3550" y="0"/>
            <a:ext cx="36004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0"/>
            <a:ext cx="51054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Serbia 154</a:t>
            </a:r>
          </a:p>
        </p:txBody>
      </p:sp>
      <p:sp>
        <p:nvSpPr>
          <p:cNvPr id="325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343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29,912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6,693,375 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April 17, 1992 from Yugoslavia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Belgrade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$18,800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Religion: Serbian Orthodox 85%, Muslim 3%, Catholic 5%</a:t>
            </a:r>
          </a:p>
        </p:txBody>
      </p:sp>
      <p:pic>
        <p:nvPicPr>
          <p:cNvPr id="325635" name="Picture 7" descr="Flag of Ser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181475"/>
            <a:ext cx="4800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www.cia.gov/library/publications/the-world-factbook/graphics/locator/eur/ri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285999"/>
            <a:ext cx="4457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cia.gov/library/publications/resources/the-world-factbook/attachments/maps/RI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-35559"/>
            <a:ext cx="3883025" cy="41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34290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Seychelles 155</a:t>
            </a:r>
          </a:p>
        </p:txBody>
      </p:sp>
      <p:sp>
        <p:nvSpPr>
          <p:cNvPr id="327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45720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176 square miles #15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97,617 #12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June 29, 1976 from UK</a:t>
            </a:r>
          </a:p>
          <a:p>
            <a:pPr eaLnBrk="1" hangingPunct="1"/>
            <a:r>
              <a:rPr lang="en-US" sz="2800" dirty="0" smtClean="0"/>
              <a:t>Capital: Victoria</a:t>
            </a:r>
          </a:p>
          <a:p>
            <a:pPr eaLnBrk="1" hangingPunct="1"/>
            <a:r>
              <a:rPr lang="en-US" sz="2800" dirty="0" smtClean="0"/>
              <a:t>GDP/capita: $28,800</a:t>
            </a:r>
          </a:p>
          <a:p>
            <a:pPr eaLnBrk="1" hangingPunct="1"/>
            <a:r>
              <a:rPr lang="en-US" sz="2800" dirty="0" smtClean="0"/>
              <a:t>Major Religions: Catholic 76%, Protestant 11%</a:t>
            </a:r>
          </a:p>
        </p:txBody>
      </p:sp>
      <p:pic>
        <p:nvPicPr>
          <p:cNvPr id="327683" name="Picture 5" descr="image:LocationSeychelles.png">
            <a:hlinkClick r:id="rId3" tooltip="image:LocationSeychelles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57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4" name="Picture 7" descr="Flag of Seychel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486275"/>
            <a:ext cx="48768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5" name="Picture 9" descr="Map of Seychel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0038" y="228600"/>
            <a:ext cx="37639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2568"/>
            <a:ext cx="39624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Sierra Leone 156</a:t>
            </a:r>
          </a:p>
        </p:txBody>
      </p:sp>
      <p:sp>
        <p:nvSpPr>
          <p:cNvPr id="329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31744"/>
            <a:ext cx="4724400" cy="382625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27,699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8,908,040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April 27, 1961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Freetown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1,600 #12-14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Islam 77%, Christian 23%</a:t>
            </a:r>
          </a:p>
        </p:txBody>
      </p:sp>
      <p:pic>
        <p:nvPicPr>
          <p:cNvPr id="329731" name="Picture 5" descr="Flag of Sierra Le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225" y="3981450"/>
            <a:ext cx="4295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2" name="Picture 7" descr="Map of Sierra 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1475" y="0"/>
            <a:ext cx="36925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3" name="Picture 9" descr="image:LocationSierraLeone.png">
            <a:hlinkClick r:id="rId5" tooltip="image:LocationSierraLeone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410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Grp="1" noChangeArrowheads="1"/>
          </p:cNvSpPr>
          <p:nvPr>
            <p:ph type="title"/>
          </p:nvPr>
        </p:nvSpPr>
        <p:spPr>
          <a:xfrm>
            <a:off x="529686" y="2362200"/>
            <a:ext cx="33528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Singapore 157</a:t>
            </a:r>
          </a:p>
        </p:txBody>
      </p:sp>
      <p:sp>
        <p:nvSpPr>
          <p:cNvPr id="331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724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269 square miles #19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5,975,383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August 9, 1965 from Malaysia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Singapore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106,000 #4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Buddhist 31%, Muslim 16%, Taoist </a:t>
            </a:r>
            <a:r>
              <a:rPr lang="en-US" sz="2800" dirty="0"/>
              <a:t>9</a:t>
            </a:r>
            <a:r>
              <a:rPr lang="en-US" sz="2800" dirty="0" smtClean="0"/>
              <a:t>%, Christian 19%, Hindu 5%, none 20%</a:t>
            </a:r>
          </a:p>
        </p:txBody>
      </p:sp>
      <p:pic>
        <p:nvPicPr>
          <p:cNvPr id="331779" name="Picture 5" descr="Flag of Singap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0" name="Picture 7" descr="Map of Singap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0"/>
            <a:ext cx="33480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1" name="Picture 9" descr="Location of Singapore">
            <a:hlinkClick r:id="rId5" tooltip="Location of Singapor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0"/>
            <a:ext cx="5029200" cy="231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60448"/>
            <a:ext cx="31242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Slovakia 158</a:t>
            </a:r>
          </a:p>
        </p:txBody>
      </p:sp>
      <p:sp>
        <p:nvSpPr>
          <p:cNvPr id="333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72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18,932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5,425,319 less</a:t>
            </a:r>
            <a:r>
              <a:rPr lang="en-US" sz="2800" dirty="0"/>
              <a:t>  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January 1, 1993 from Czechoslovakia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Bratislava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$31,900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56%, Protestant </a:t>
            </a:r>
            <a:r>
              <a:rPr lang="en-US" sz="2800" dirty="0"/>
              <a:t>7</a:t>
            </a:r>
            <a:r>
              <a:rPr lang="en-US" sz="2800" dirty="0" smtClean="0"/>
              <a:t>%, Orthodox 4%, none 24%</a:t>
            </a:r>
          </a:p>
        </p:txBody>
      </p:sp>
      <p:pic>
        <p:nvPicPr>
          <p:cNvPr id="333828" name="Picture 7" descr="Flag of Slovak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87788"/>
            <a:ext cx="44958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www.cia.gov/library/publications/resources/the-world-factbook/attachments/maps/LO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4882796" cy="24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51" y="-2097812"/>
            <a:ext cx="3911458" cy="419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53765" y="2514600"/>
            <a:ext cx="29718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Slovenia 159</a:t>
            </a:r>
          </a:p>
        </p:txBody>
      </p:sp>
      <p:sp>
        <p:nvSpPr>
          <p:cNvPr id="335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4572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7,827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2,099,790 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June 25, 1991 from Yugoslavia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Ljubljana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$40,000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Catholic 58%, Muslim 2%, other Christian	3%, none 10%</a:t>
            </a:r>
          </a:p>
        </p:txBody>
      </p:sp>
      <p:pic>
        <p:nvPicPr>
          <p:cNvPr id="335875" name="Picture 5" descr="Map of Slove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5313" y="0"/>
            <a:ext cx="34686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76" name="Picture 7" descr="Flag of Slove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048125"/>
            <a:ext cx="48768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www.cia.gov/library/publications/the-world-factbook/graphics/locator/eur/si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293938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66900"/>
            <a:ext cx="2819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Belarus 16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9" y="2570878"/>
            <a:ext cx="4953000" cy="428712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80,155 square miles</a:t>
            </a:r>
          </a:p>
          <a:p>
            <a:pPr eaLnBrk="1" hangingPunct="1"/>
            <a:r>
              <a:rPr lang="en-US" sz="2800" dirty="0" smtClean="0"/>
              <a:t>Population: 9,383,853 less</a:t>
            </a:r>
          </a:p>
          <a:p>
            <a:pPr eaLnBrk="1" hangingPunct="1"/>
            <a:r>
              <a:rPr lang="en-US" sz="2800" dirty="0" smtClean="0"/>
              <a:t>Date of Nationhood: July 3, 1990 from USSR</a:t>
            </a:r>
          </a:p>
          <a:p>
            <a:pPr eaLnBrk="1" hangingPunct="1"/>
            <a:r>
              <a:rPr lang="en-US" sz="2800" dirty="0" smtClean="0"/>
              <a:t>Capital: Minsk</a:t>
            </a:r>
          </a:p>
          <a:p>
            <a:pPr eaLnBrk="1" hangingPunct="1"/>
            <a:r>
              <a:rPr lang="en-US" sz="2800" dirty="0" smtClean="0"/>
              <a:t>GDP/capita: $19,800</a:t>
            </a:r>
          </a:p>
          <a:p>
            <a:pPr eaLnBrk="1" hangingPunct="1"/>
            <a:r>
              <a:rPr lang="en-US" sz="2800" dirty="0" smtClean="0"/>
              <a:t>Major Religions: Eastern Orthodox 48%, Catholic 7%, none 41%</a:t>
            </a:r>
          </a:p>
        </p:txBody>
      </p:sp>
      <p:pic>
        <p:nvPicPr>
          <p:cNvPr id="47107" name="Picture 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4648200"/>
            <a:ext cx="4343400" cy="2209800"/>
          </a:xfrm>
        </p:spPr>
      </p:pic>
      <p:pic>
        <p:nvPicPr>
          <p:cNvPr id="4710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6838" y="0"/>
            <a:ext cx="39671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3" descr="Location of Belarus">
            <a:hlinkClick r:id="rId5" tooltip="Location of Belarus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800600" cy="221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4419600" cy="609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Solomon Islands 160</a:t>
            </a:r>
          </a:p>
        </p:txBody>
      </p:sp>
      <p:sp>
        <p:nvSpPr>
          <p:cNvPr id="337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495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11,156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714,766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July 7, 1978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Honiara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$2,400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Protestant 73%, Catholic 20%</a:t>
            </a:r>
          </a:p>
        </p:txBody>
      </p:sp>
      <p:pic>
        <p:nvPicPr>
          <p:cNvPr id="337924" name="Picture 7" descr="Flag of Solomon Isl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59200"/>
            <a:ext cx="4648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www.cia.gov/library/publications/the-world-factbook/graphics/maps/bp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31709"/>
            <a:ext cx="4953000" cy="25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www.cia.gov/library/publications/the-world-factbook/graphics/locator/aus/bp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03"/>
            <a:ext cx="4038600" cy="256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6213" y="2408634"/>
            <a:ext cx="30480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Somalia 161</a:t>
            </a:r>
          </a:p>
        </p:txBody>
      </p:sp>
      <p:sp>
        <p:nvSpPr>
          <p:cNvPr id="339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9812" y="2942034"/>
            <a:ext cx="441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246,201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12,693,796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June 26, 1960 from Britain and Italy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Mogadishu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1,100 #3-4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Sunni Muslim (official)</a:t>
            </a:r>
          </a:p>
        </p:txBody>
      </p:sp>
      <p:pic>
        <p:nvPicPr>
          <p:cNvPr id="339971" name="Picture 5" descr="Map of Soma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3289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2" name="Picture 9" descr="image:LocationSomalia.png">
            <a:hlinkClick r:id="rId4" tooltip="image:LocationSomali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105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3" name="Picture 11" descr="Somalia_flag_lar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5161" y="3733800"/>
            <a:ext cx="47688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29263"/>
            <a:ext cx="37338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South Africa 162</a:t>
            </a:r>
          </a:p>
        </p:txBody>
      </p:sp>
      <p:sp>
        <p:nvSpPr>
          <p:cNvPr id="342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41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470,693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58,048,332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May 31, 1910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Pretoria, Bloemfontein, Cape Town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$13,300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Christian 86%, indigenous 5%, Muslim 2%, none 5%</a:t>
            </a:r>
          </a:p>
        </p:txBody>
      </p:sp>
      <p:pic>
        <p:nvPicPr>
          <p:cNvPr id="342020" name="Picture 7" descr="Flag of South Af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981450"/>
            <a:ext cx="4724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1" name="Picture 9" descr="Location of South Africa">
            <a:hlinkClick r:id="rId4" tooltip="Location of South Afric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www.cia.gov/library/publications/resources/the-world-factbook/attachments/maps/SF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56" y="0"/>
            <a:ext cx="3579564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4267200" cy="914400"/>
          </a:xfrm>
        </p:spPr>
        <p:txBody>
          <a:bodyPr/>
          <a:lstStyle/>
          <a:p>
            <a:r>
              <a:rPr lang="en-US" dirty="0" smtClean="0"/>
              <a:t>South Sudan 163</a:t>
            </a:r>
          </a:p>
        </p:txBody>
      </p:sp>
      <p:sp>
        <p:nvSpPr>
          <p:cNvPr id="344066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5334000" cy="3886200"/>
          </a:xfrm>
        </p:spPr>
        <p:txBody>
          <a:bodyPr/>
          <a:lstStyle/>
          <a:p>
            <a:r>
              <a:rPr lang="en-US" sz="2800" dirty="0" smtClean="0"/>
              <a:t>Size: 248,776 square miles</a:t>
            </a:r>
          </a:p>
          <a:p>
            <a:r>
              <a:rPr lang="en-US" sz="2800" dirty="0" smtClean="0"/>
              <a:t>Population: 12,118,379</a:t>
            </a:r>
          </a:p>
          <a:p>
            <a:r>
              <a:rPr lang="en-US" sz="2800" dirty="0" smtClean="0"/>
              <a:t>Date of Nationhood: July 9, 2011 from Sudan</a:t>
            </a:r>
          </a:p>
          <a:p>
            <a:r>
              <a:rPr lang="en-US" sz="2800" dirty="0" smtClean="0"/>
              <a:t>Capital: Juba</a:t>
            </a:r>
          </a:p>
          <a:p>
            <a:r>
              <a:rPr lang="en-US" sz="2800" dirty="0" smtClean="0"/>
              <a:t>GDP/capita: $1,600 </a:t>
            </a:r>
            <a:r>
              <a:rPr lang="en-US" sz="2800" dirty="0" smtClean="0"/>
              <a:t>#12-14 same</a:t>
            </a:r>
            <a:endParaRPr lang="en-US" sz="2800" dirty="0" smtClean="0"/>
          </a:p>
          <a:p>
            <a:r>
              <a:rPr lang="en-US" sz="2800" dirty="0" smtClean="0"/>
              <a:t>Major Religions: Christian 61%, folk 33%, Muslim 6%</a:t>
            </a:r>
          </a:p>
        </p:txBody>
      </p:sp>
      <p:pic>
        <p:nvPicPr>
          <p:cNvPr id="344068" name="Picture 4" descr="South Su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"/>
            <a:ext cx="45720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9" name="Picture 8" descr="https://www.cia.gov/library/publications/the-world-factbook/graphics/locator/afr/od_large_locat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929063"/>
            <a:ext cx="3000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www.cia.gov/library/publications/the-world-factbook/graphics/maps/od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89" y="0"/>
            <a:ext cx="3663436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23622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Spain 164</a:t>
            </a:r>
          </a:p>
        </p:txBody>
      </p:sp>
      <p:sp>
        <p:nvSpPr>
          <p:cNvPr id="345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2296" y="3285744"/>
            <a:ext cx="4501896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195,124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47,222,613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1492 from Muslims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Madrid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$37,900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Catholic 58%, none 38%</a:t>
            </a:r>
          </a:p>
        </p:txBody>
      </p:sp>
      <p:pic>
        <p:nvPicPr>
          <p:cNvPr id="345091" name="Picture 5" descr="Map of Sp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5" y="0"/>
            <a:ext cx="3133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7" descr="Flag of Sp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578479"/>
            <a:ext cx="4724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3" name="Picture 9" descr="Location of Spain">
            <a:hlinkClick r:id="rId5" tooltip="Location of Spai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791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32004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Sri Lanka 165</a:t>
            </a:r>
          </a:p>
        </p:txBody>
      </p:sp>
      <p:sp>
        <p:nvSpPr>
          <p:cNvPr id="347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64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25,332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23,326,272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1948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Colombo, Sri Jay.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$13,400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Buddhist (official)70%, Hindu 13%, Christian 7%, Islam 10%</a:t>
            </a:r>
          </a:p>
        </p:txBody>
      </p:sp>
      <p:pic>
        <p:nvPicPr>
          <p:cNvPr id="347139" name="Picture 5" descr="image:LocationSriLanka.png">
            <a:hlinkClick r:id="rId3" tooltip="image:LocationSriLank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1" name="Picture 9" descr="Flag of Sri Lan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3192" y="4495800"/>
            <a:ext cx="469080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s://www.cia.gov/library/publications/resources/the-world-factbook/attachments/maps/CE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1"/>
            <a:ext cx="4038600" cy="43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971800"/>
            <a:ext cx="2667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Sudan 166</a:t>
            </a:r>
          </a:p>
        </p:txBody>
      </p:sp>
      <p:sp>
        <p:nvSpPr>
          <p:cNvPr id="349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58674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718,722 square miles #15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49,197,555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January 1, 1956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Khartoum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$3,700 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Sunni Muslim 99%, Christian 1%</a:t>
            </a:r>
          </a:p>
        </p:txBody>
      </p:sp>
      <p:pic>
        <p:nvPicPr>
          <p:cNvPr id="349187" name="Picture 9" descr="Flag of Sud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4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88" name="Picture 8" descr="https://www.cia.gov/library/publications/the-world-factbook/graphics/locator/afr/su_large_locato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505200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www.cia.gov/library/publications/the-world-factbook/graphics/maps/su-ma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99287" y="2360418"/>
            <a:ext cx="33528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Suriname 167</a:t>
            </a:r>
          </a:p>
        </p:txBody>
      </p:sp>
      <p:sp>
        <p:nvSpPr>
          <p:cNvPr id="351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4419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Size: 63,251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Population: </a:t>
            </a:r>
            <a:r>
              <a:rPr lang="en-US" sz="2800" dirty="0" smtClean="0"/>
              <a:t>639,759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Date of Nationhood: November 25, 1975 from The Netherlands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Capital: Paramaribo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GDP/capita: $</a:t>
            </a:r>
            <a:r>
              <a:rPr lang="en-US" sz="2800" dirty="0" smtClean="0"/>
              <a:t>14,800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Major Religions: Hindu 22%, Protestant 24%, Catholic 22%, Muslim 14%</a:t>
            </a:r>
          </a:p>
        </p:txBody>
      </p:sp>
      <p:pic>
        <p:nvPicPr>
          <p:cNvPr id="351235" name="Picture 5" descr="image:LocationSuriname.png">
            <a:hlinkClick r:id="rId3" tooltip="image:LocationSuriname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-33751"/>
            <a:ext cx="5207203" cy="239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7" name="Picture 9" descr="Flag of Surina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759200"/>
            <a:ext cx="4648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www.cia.gov/library/publications/the-world-factbook/graphics/maps/ns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04" y="15550"/>
            <a:ext cx="3489122" cy="37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29718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Sweden 168</a:t>
            </a:r>
          </a:p>
        </p:txBody>
      </p:sp>
      <p:sp>
        <p:nvSpPr>
          <p:cNvPr id="355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267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Size:173,859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10,536,338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1532 from Denmark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Stockholm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53,600 #16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Lutheran 58%, others   9%, none 33%</a:t>
            </a:r>
          </a:p>
        </p:txBody>
      </p:sp>
      <p:pic>
        <p:nvPicPr>
          <p:cNvPr id="355331" name="Picture 5" descr="Location of Sweden">
            <a:hlinkClick r:id="rId3" tooltip="Location of Swede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2" name="Picture 7" descr="Map of Swed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3475" y="0"/>
            <a:ext cx="29305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3" name="Picture 9" descr="Flag of Swed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5187950"/>
            <a:ext cx="26384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740218"/>
            <a:ext cx="2667000" cy="1371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Switzerland 169</a:t>
            </a:r>
          </a:p>
        </p:txBody>
      </p:sp>
      <p:sp>
        <p:nvSpPr>
          <p:cNvPr id="357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4724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15,937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8,563,760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1291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Bern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71,000 #7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34%, Protestant 23%, Muslim 6%, none 30%</a:t>
            </a:r>
          </a:p>
        </p:txBody>
      </p:sp>
      <p:pic>
        <p:nvPicPr>
          <p:cNvPr id="357379" name="Picture 5" descr="Location of Switzerland">
            <a:hlinkClick r:id="rId3" tooltip="Location of Switzerlan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48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0" name="Picture 7" descr="Map of Switzer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0"/>
            <a:ext cx="60198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1" name="Picture 9" descr="Flag of Switzerl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362200"/>
            <a:ext cx="2819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Belgium 17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17311"/>
            <a:ext cx="4953000" cy="3886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Size: 11,786 square miles</a:t>
            </a:r>
          </a:p>
          <a:p>
            <a:pPr eaLnBrk="1" hangingPunct="1"/>
            <a:r>
              <a:rPr lang="en-US" sz="2400" dirty="0" smtClean="0"/>
              <a:t>Population: 11,913,633</a:t>
            </a:r>
          </a:p>
          <a:p>
            <a:pPr eaLnBrk="1" hangingPunct="1"/>
            <a:r>
              <a:rPr lang="en-US" sz="2400" dirty="0" smtClean="0"/>
              <a:t>Date of Nationhood: 1830 from the Netherlands</a:t>
            </a:r>
          </a:p>
          <a:p>
            <a:pPr eaLnBrk="1" hangingPunct="1"/>
            <a:r>
              <a:rPr lang="en-US" sz="2400" dirty="0" smtClean="0"/>
              <a:t>Capital: Brussels</a:t>
            </a:r>
          </a:p>
          <a:p>
            <a:pPr eaLnBrk="1" hangingPunct="1"/>
            <a:r>
              <a:rPr lang="en-US" sz="2400" dirty="0" smtClean="0"/>
              <a:t>GDP/capita: $</a:t>
            </a:r>
            <a:r>
              <a:rPr lang="en-US" sz="2400" dirty="0" smtClean="0"/>
              <a:t>51,700 #19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Major Religions: Roman Catholic 57%, Protestant 2%, Muslim 7%, none 29%</a:t>
            </a:r>
          </a:p>
        </p:txBody>
      </p:sp>
      <p:pic>
        <p:nvPicPr>
          <p:cNvPr id="49155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4475163"/>
            <a:ext cx="4267200" cy="2382837"/>
          </a:xfrm>
        </p:spPr>
      </p:pic>
      <p:pic>
        <p:nvPicPr>
          <p:cNvPr id="5124" name="Picture 4" descr="https://www.cia.gov/library/publications/the-world-factbook/graphics/locator/eur/be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057400"/>
            <a:ext cx="4269742" cy="45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cia.gov/library/publications/resources/the-world-factbook/attachments/maps/BE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42" y="0"/>
            <a:ext cx="4030978" cy="43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09800"/>
            <a:ext cx="26670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Syria 170</a:t>
            </a:r>
          </a:p>
        </p:txBody>
      </p:sp>
      <p:sp>
        <p:nvSpPr>
          <p:cNvPr id="359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57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71,498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22,933,531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April 17, 1946 from France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Damascus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$2,900 same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 Sunni Muslim 74%, other Muslim 13%, Christian 10%, Druze 3%</a:t>
            </a:r>
          </a:p>
        </p:txBody>
      </p:sp>
      <p:pic>
        <p:nvPicPr>
          <p:cNvPr id="359427" name="Picture 5" descr="image:LocationSyria.png">
            <a:hlinkClick r:id="rId3" tooltip="image:LocationSyr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768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29" name="Picture 9" descr="Flag of Syr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9016" y="3886200"/>
            <a:ext cx="466498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www.cia.gov/library/publications/resources/the-world-factbook/attachments/maps/SY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36" y="-10159"/>
            <a:ext cx="3348063" cy="35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52932"/>
            <a:ext cx="26670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Taiwan 171</a:t>
            </a:r>
          </a:p>
        </p:txBody>
      </p:sp>
      <p:sp>
        <p:nvSpPr>
          <p:cNvPr id="361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34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Size: 13,892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Population: </a:t>
            </a:r>
            <a:r>
              <a:rPr lang="en-US" sz="2700" dirty="0" smtClean="0"/>
              <a:t>25,588,613</a:t>
            </a: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Date of Nationhood: 1949 from Japan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Capital: Taipei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GDP/capita: </a:t>
            </a:r>
            <a:r>
              <a:rPr lang="en-US" sz="2700" dirty="0" smtClean="0"/>
              <a:t>$47,800</a:t>
            </a: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Major Religions: Buddhist 35%, Taoist 33%, Christian 4%, none 18%</a:t>
            </a:r>
          </a:p>
        </p:txBody>
      </p:sp>
      <p:pic>
        <p:nvPicPr>
          <p:cNvPr id="361476" name="Picture 7" descr="The current jurisdiction of the Republic of China">
            <a:hlinkClick r:id="rId3" tooltip="The current jurisdiction of the Republic of Chin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497077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77" name="Picture 9" descr="Flag of Taiw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708400"/>
            <a:ext cx="4724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www.cia.gov/library/publications/the-world-factbook/graphics/maps/tw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331806" cy="35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28019"/>
            <a:ext cx="30480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Tajikistan 172</a:t>
            </a:r>
          </a:p>
        </p:txBody>
      </p:sp>
      <p:sp>
        <p:nvSpPr>
          <p:cNvPr id="363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4648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55,251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9,245,937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September 9, 1991 from USSR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Dushanbe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3,900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Sunni Muslim 95%, Shi’a Muslim 3%, other </a:t>
            </a:r>
            <a:r>
              <a:rPr lang="en-US" sz="2800" dirty="0"/>
              <a:t>2</a:t>
            </a:r>
            <a:r>
              <a:rPr lang="en-US" sz="2800" dirty="0" smtClean="0"/>
              <a:t>%</a:t>
            </a:r>
          </a:p>
        </p:txBody>
      </p:sp>
      <p:pic>
        <p:nvPicPr>
          <p:cNvPr id="363523" name="Picture 5" descr="image:LocationTajikistan.png">
            <a:hlinkClick r:id="rId3" tooltip="image:LocationTajikistan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766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5" name="Picture 9" descr="Flag of Tajikist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5052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www.cia.gov/library/publications/resources/the-world-factbook/attachments/maps/TI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78" y="-41275"/>
            <a:ext cx="5598121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008349"/>
            <a:ext cx="32766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Tanzania 173</a:t>
            </a:r>
          </a:p>
        </p:txBody>
      </p:sp>
      <p:sp>
        <p:nvSpPr>
          <p:cNvPr id="365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41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365,754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65,642,682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April 26, 1964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Dar </a:t>
            </a:r>
            <a:r>
              <a:rPr lang="en-US" sz="2800" dirty="0" err="1" smtClean="0"/>
              <a:t>Es</a:t>
            </a:r>
            <a:r>
              <a:rPr lang="en-US" sz="2800" dirty="0" smtClean="0"/>
              <a:t> Salaam and Dodoma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$2,600 </a:t>
            </a:r>
            <a:r>
              <a:rPr lang="en-US" sz="2800" dirty="0" smtClean="0"/>
              <a:t>same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Christian 63%, Indigenous </a:t>
            </a:r>
            <a:r>
              <a:rPr lang="en-US" sz="2800" dirty="0"/>
              <a:t>2</a:t>
            </a:r>
            <a:r>
              <a:rPr lang="en-US" sz="2800" dirty="0" smtClean="0"/>
              <a:t>%, Muslim 34%</a:t>
            </a:r>
          </a:p>
        </p:txBody>
      </p:sp>
      <p:pic>
        <p:nvPicPr>
          <p:cNvPr id="365571" name="Picture 5" descr="Location of Tanzania">
            <a:hlinkClick r:id="rId3" tooltip="Location of Tanzani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4419600" cy="203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2" name="Picture 9" descr="Flag of Tanzan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744913"/>
            <a:ext cx="46482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3" name="Picture 8" descr="Map of Tanzani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0"/>
            <a:ext cx="3429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5513"/>
            <a:ext cx="2133600" cy="1600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Thailand  174</a:t>
            </a:r>
          </a:p>
        </p:txBody>
      </p:sp>
      <p:sp>
        <p:nvSpPr>
          <p:cNvPr id="367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38600"/>
            <a:ext cx="5562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Size: 198,116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Population: </a:t>
            </a:r>
            <a:r>
              <a:rPr lang="en-US" sz="2400" dirty="0" smtClean="0"/>
              <a:t>69,794,997 </a:t>
            </a:r>
            <a:r>
              <a:rPr lang="en-US" sz="2400" dirty="0" smtClean="0"/>
              <a:t>#20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Date of Nationhood: 1350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Capital: Bangkok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GDP/capita: $</a:t>
            </a:r>
            <a:r>
              <a:rPr lang="en-US" sz="2400" dirty="0" smtClean="0"/>
              <a:t>17,100 </a:t>
            </a:r>
            <a:r>
              <a:rPr lang="en-US" sz="2400" dirty="0" smtClean="0"/>
              <a:t>less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Major Religions: Buddhism  95%, Muslim 4%, Christian 1%</a:t>
            </a:r>
          </a:p>
        </p:txBody>
      </p:sp>
      <p:pic>
        <p:nvPicPr>
          <p:cNvPr id="367619" name="Picture 5" descr="Location of Thailand">
            <a:hlinkClick r:id="rId3" tooltip="Location of Thailan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14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0" name="Picture 7" descr="Map of Thai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0113" y="0"/>
            <a:ext cx="3163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1" name="Picture 9" descr="Flag of Thail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63738"/>
            <a:ext cx="31242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88" y="2362200"/>
            <a:ext cx="4191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Timor-Leste 175</a:t>
            </a:r>
          </a:p>
        </p:txBody>
      </p:sp>
      <p:sp>
        <p:nvSpPr>
          <p:cNvPr id="369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449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5,743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1,476,042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May 20, 2002 from Indonesia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Dili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$5,000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98%, Protestant 2%</a:t>
            </a:r>
          </a:p>
        </p:txBody>
      </p:sp>
      <p:pic>
        <p:nvPicPr>
          <p:cNvPr id="369667" name="Picture 5" descr="East_timor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457700"/>
            <a:ext cx="4800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8" name="Picture 7" descr="Location of East Timor">
            <a:hlinkClick r:id="rId4" tooltip="Location of East Timor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292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9" name="Picture 9" descr="Map of East Tim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6988" y="0"/>
            <a:ext cx="40370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14600"/>
            <a:ext cx="2362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Togo 176</a:t>
            </a:r>
          </a:p>
        </p:txBody>
      </p:sp>
      <p:sp>
        <p:nvSpPr>
          <p:cNvPr id="371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04032"/>
            <a:ext cx="53340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21,925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8,703,961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1960 from France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</a:t>
            </a:r>
            <a:r>
              <a:rPr lang="en-US" sz="2800" dirty="0" err="1" smtClean="0"/>
              <a:t>Lom</a:t>
            </a:r>
            <a:r>
              <a:rPr lang="en-US" sz="2800" dirty="0" err="1" smtClean="0">
                <a:cs typeface="Times New Roman" pitchFamily="18" charset="0"/>
              </a:rPr>
              <a:t>é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$2,100 </a:t>
            </a:r>
            <a:r>
              <a:rPr lang="en-US" sz="2800" dirty="0" smtClean="0"/>
              <a:t>#18-21 </a:t>
            </a:r>
            <a:r>
              <a:rPr lang="en-US" sz="2800" dirty="0" smtClean="0"/>
              <a:t>same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Indigenous 37%, Christian 42%, Muslim 14%, none 6%</a:t>
            </a:r>
          </a:p>
        </p:txBody>
      </p:sp>
      <p:pic>
        <p:nvPicPr>
          <p:cNvPr id="371716" name="Picture 7" descr="Flag of T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86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7" name="Picture 9" descr="image:LocationTogo.png">
            <a:hlinkClick r:id="rId4" tooltip="image:LocationTogo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0"/>
            <a:ext cx="3352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www.cia.gov/library/publications/resources/the-world-factbook/attachments/maps/TO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21357"/>
            <a:ext cx="4094692" cy="44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979" y="2049450"/>
            <a:ext cx="2716214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Tonga 177</a:t>
            </a:r>
          </a:p>
        </p:txBody>
      </p:sp>
      <p:sp>
        <p:nvSpPr>
          <p:cNvPr id="373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605380"/>
            <a:ext cx="4343400" cy="42526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289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105,221 #16 less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June 4, 1970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Nuku’alofa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6,100 less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Mormon 19%, Protestant 64%, Catholic 14%</a:t>
            </a:r>
          </a:p>
        </p:txBody>
      </p:sp>
      <p:pic>
        <p:nvPicPr>
          <p:cNvPr id="373763" name="Picture 5" descr="image:LocationTonga.png">
            <a:hlinkClick r:id="rId3" tooltip="image:LocationTong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1" y="0"/>
            <a:ext cx="3352800" cy="211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64" name="Picture 7" descr="Map of Tong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65" name="Picture 9" descr="Flag of Tong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495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0"/>
            <a:ext cx="5521324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Trinidad and Tobago 178</a:t>
            </a:r>
          </a:p>
        </p:txBody>
      </p:sp>
      <p:sp>
        <p:nvSpPr>
          <p:cNvPr id="375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26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Size: 1,980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Population: </a:t>
            </a:r>
            <a:r>
              <a:rPr lang="en-US" sz="2800" dirty="0" smtClean="0"/>
              <a:t>1,407,460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Date of Nationhood: August 31, 1962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Capital: Port-of-Spain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GDP/capita: $</a:t>
            </a:r>
            <a:r>
              <a:rPr lang="en-US" sz="2800" dirty="0" smtClean="0"/>
              <a:t>23,000 </a:t>
            </a:r>
            <a:r>
              <a:rPr lang="en-US" sz="2800" dirty="0" smtClean="0"/>
              <a:t>less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Major Religions: Catholic 22%, Hindu 18%, Protestant 32%, Muslim 5%</a:t>
            </a:r>
          </a:p>
        </p:txBody>
      </p:sp>
      <p:pic>
        <p:nvPicPr>
          <p:cNvPr id="375811" name="Picture 5" descr="image:LocationTrinidadAndTobago.png">
            <a:hlinkClick r:id="rId3" tooltip="image:LocationTrinidadAndTobago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768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2" name="Picture 7" descr="Map of Trinidad and Toba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1325" y="0"/>
            <a:ext cx="36226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3" name="Picture 9" descr="Flag of Trinidad and Toba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6325" y="3981450"/>
            <a:ext cx="42576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" y="3028950"/>
            <a:ext cx="3094037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Tunisia 179</a:t>
            </a:r>
          </a:p>
        </p:txBody>
      </p:sp>
      <p:sp>
        <p:nvSpPr>
          <p:cNvPr id="377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86200"/>
            <a:ext cx="59436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63,170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11,976,182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March 20, 1956 from France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Tunis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$10,400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Religion: Muslim 99%</a:t>
            </a:r>
          </a:p>
        </p:txBody>
      </p:sp>
      <p:pic>
        <p:nvPicPr>
          <p:cNvPr id="377859" name="Picture 5" descr="image:LocationTunisia.png">
            <a:hlinkClick r:id="rId3" tooltip="image:LocationTunis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0" name="Picture 7" descr="Map of Tunis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2813" y="0"/>
            <a:ext cx="3151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1" name="Picture 4" descr="Tunis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133600"/>
            <a:ext cx="26860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62200"/>
            <a:ext cx="2438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Belize 18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4953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8,867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419,137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September 21, 1981 from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Belmopan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$8,800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40%, Protestant 32%, other 11%, none 15%</a:t>
            </a:r>
          </a:p>
        </p:txBody>
      </p:sp>
      <p:pic>
        <p:nvPicPr>
          <p:cNvPr id="51203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3959225"/>
            <a:ext cx="4343400" cy="2898775"/>
          </a:xfrm>
        </p:spPr>
      </p:pic>
      <p:pic>
        <p:nvPicPr>
          <p:cNvPr id="51205" name="Picture 10" descr="Location of Belize">
            <a:hlinkClick r:id="rId4" tooltip="Location of Beliz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486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www.cia.gov/library/publications/resources/the-world-factbook/attachments/maps/BH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83" y="60960"/>
            <a:ext cx="3504767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2819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Turkey 180</a:t>
            </a:r>
          </a:p>
        </p:txBody>
      </p:sp>
      <p:sp>
        <p:nvSpPr>
          <p:cNvPr id="379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3528" y="2286000"/>
            <a:ext cx="44958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302,534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83,593,483 #19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Oct. 23, 1923 from Ottoman Empire</a:t>
            </a:r>
          </a:p>
          <a:p>
            <a:pPr eaLnBrk="1" hangingPunct="1"/>
            <a:r>
              <a:rPr lang="en-US" sz="2800" dirty="0" smtClean="0"/>
              <a:t>Capital: Ankara</a:t>
            </a:r>
          </a:p>
          <a:p>
            <a:pPr eaLnBrk="1" hangingPunct="1"/>
            <a:r>
              <a:rPr lang="en-US" sz="2800" dirty="0" smtClean="0"/>
              <a:t>GDP/capita: </a:t>
            </a:r>
            <a:r>
              <a:rPr lang="en-US" sz="2800" dirty="0" smtClean="0"/>
              <a:t>$31,500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Muslim 99.8% mostly Sunni</a:t>
            </a:r>
          </a:p>
        </p:txBody>
      </p:sp>
      <p:pic>
        <p:nvPicPr>
          <p:cNvPr id="379908" name="Picture 7" descr="Flag of Turk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1100" y="3629400"/>
            <a:ext cx="4842899" cy="3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09" name="Picture 9" descr="Image:LocationTurkey.png">
            <a:hlinkClick r:id="rId4" tooltip="Image:LocationTurkey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0386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www.cia.gov/library/publications/the-world-factbook/graphics/maps/tu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01" y="53358"/>
            <a:ext cx="4816462" cy="24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961261"/>
            <a:ext cx="38862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Turkmenistan 181</a:t>
            </a:r>
          </a:p>
        </p:txBody>
      </p:sp>
      <p:sp>
        <p:nvSpPr>
          <p:cNvPr id="381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188,456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5,690,818</a:t>
            </a:r>
            <a:r>
              <a:rPr lang="en-US" dirty="0"/>
              <a:t> 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Dec. 26, 1991 from U.S.S.R.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Ashgabat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</a:t>
            </a:r>
            <a:r>
              <a:rPr lang="en-US" dirty="0" smtClean="0"/>
              <a:t>15,000 less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Muslim 93%, Christian 6%</a:t>
            </a:r>
          </a:p>
        </p:txBody>
      </p:sp>
      <p:pic>
        <p:nvPicPr>
          <p:cNvPr id="381956" name="Picture 7" descr="Flag of Turkmenis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0116" y="4114800"/>
            <a:ext cx="412388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57" name="Picture 9" descr="image:LocationTurkmenistan.png">
            <a:hlinkClick r:id="rId4" tooltip="image:LocationTurkmenistan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9624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resources/the-world-factbook/attachments/maps/TX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30" y="-2"/>
            <a:ext cx="354017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9392" y="2214563"/>
            <a:ext cx="2819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Tuvalu 182</a:t>
            </a:r>
          </a:p>
        </p:txBody>
      </p:sp>
      <p:sp>
        <p:nvSpPr>
          <p:cNvPr id="3840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1" y="2743200"/>
            <a:ext cx="44958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10 square miles #4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11,639 #3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Oct. 1, 1978 from Britain</a:t>
            </a:r>
          </a:p>
          <a:p>
            <a:pPr eaLnBrk="1" hangingPunct="1"/>
            <a:r>
              <a:rPr lang="en-US" sz="2800" dirty="0" smtClean="0"/>
              <a:t>Capital: Funafuti</a:t>
            </a:r>
          </a:p>
          <a:p>
            <a:pPr eaLnBrk="1" hangingPunct="1"/>
            <a:r>
              <a:rPr lang="en-US" sz="2800" dirty="0" smtClean="0"/>
              <a:t>GDP/capita: $</a:t>
            </a:r>
            <a:r>
              <a:rPr lang="en-US" sz="2800" dirty="0" smtClean="0"/>
              <a:t>4,900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Protestant 93%, other 4%</a:t>
            </a:r>
          </a:p>
        </p:txBody>
      </p:sp>
      <p:pic>
        <p:nvPicPr>
          <p:cNvPr id="384003" name="Picture 5" descr="Map of Tuva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632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04" name="Picture 7" descr="Flag of Tuval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158468"/>
            <a:ext cx="4648200" cy="269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05" name="Picture 9" descr="image:LocationTuvalu.png">
            <a:hlinkClick r:id="rId5" tooltip="image:LocationTuvalu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0"/>
            <a:ext cx="3505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2"/>
          <p:cNvSpPr>
            <a:spLocks noGrp="1" noChangeArrowheads="1"/>
          </p:cNvSpPr>
          <p:nvPr>
            <p:ph type="title"/>
          </p:nvPr>
        </p:nvSpPr>
        <p:spPr>
          <a:xfrm>
            <a:off x="648385" y="3115056"/>
            <a:ext cx="28956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Uganda 183</a:t>
            </a:r>
          </a:p>
        </p:txBody>
      </p:sp>
      <p:sp>
        <p:nvSpPr>
          <p:cNvPr id="386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7853" y="3733800"/>
            <a:ext cx="48768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Size: 93,065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Population: </a:t>
            </a:r>
            <a:r>
              <a:rPr lang="en-US" sz="2400" dirty="0" smtClean="0"/>
              <a:t>47,729,952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Date of Nationhood: Oct. 9, 1962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Capital: Kampala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GDP/capita: $</a:t>
            </a:r>
            <a:r>
              <a:rPr lang="en-US" sz="2400" dirty="0" smtClean="0"/>
              <a:t>2,200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Major Religions: Catholic 39%, Protestant 45%, Muslim 14%</a:t>
            </a:r>
          </a:p>
        </p:txBody>
      </p:sp>
      <p:pic>
        <p:nvPicPr>
          <p:cNvPr id="386052" name="Picture 7" descr="Flag of Ugan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947" y="4038600"/>
            <a:ext cx="431505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the-world-factbook/graphics/maps/ug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98" y="33336"/>
            <a:ext cx="3591652" cy="38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www.cia.gov/the-world-factbook/static/0d59dfcd1e4a07fdcc5997428b0ce9aa/2297b/UG-locator-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28" y="-871728"/>
            <a:ext cx="4152363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08391"/>
            <a:ext cx="2971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Ukraine 184</a:t>
            </a:r>
          </a:p>
        </p:txBody>
      </p:sp>
      <p:sp>
        <p:nvSpPr>
          <p:cNvPr id="388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64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233,031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43,306,477 </a:t>
            </a:r>
            <a:r>
              <a:rPr lang="en-US" sz="2800" dirty="0" smtClean="0"/>
              <a:t>less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Dec. 1991 from U.S.S.R.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Kiev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$12,900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Orthodox  70%, Catholic 10%, Jewish 1%, Protestant 2%</a:t>
            </a:r>
          </a:p>
        </p:txBody>
      </p:sp>
      <p:pic>
        <p:nvPicPr>
          <p:cNvPr id="388099" name="Picture 5" descr="Map of Ukra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51816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00" name="Picture 7" descr="Flag of Ukra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576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01" name="Picture 9" descr="image:LocationUkraine.png">
            <a:hlinkClick r:id="rId5" tooltip="image:LocationUkraine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1000"/>
            <a:ext cx="38862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5105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United Arab Emirates</a:t>
            </a:r>
          </a:p>
        </p:txBody>
      </p:sp>
      <p:sp>
        <p:nvSpPr>
          <p:cNvPr id="390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95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32,278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9,973,449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Dec. 2, 1971 from 7 Sheikdoms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Abu Dhabi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$69,700 #8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</a:t>
            </a:r>
            <a:r>
              <a:rPr lang="en-US" sz="2800" dirty="0"/>
              <a:t> </a:t>
            </a:r>
            <a:r>
              <a:rPr lang="en-US" sz="2800" dirty="0" smtClean="0"/>
              <a:t>76%, Christian </a:t>
            </a:r>
            <a:r>
              <a:rPr lang="en-US" sz="2800" dirty="0"/>
              <a:t>9</a:t>
            </a:r>
            <a:r>
              <a:rPr lang="en-US" sz="2800" dirty="0" smtClean="0"/>
              <a:t>%, Hindu 3%, Buddhist 3%</a:t>
            </a:r>
          </a:p>
        </p:txBody>
      </p:sp>
      <p:pic>
        <p:nvPicPr>
          <p:cNvPr id="390148" name="Picture 7" descr="Flag of United Arab Emir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19311"/>
            <a:ext cx="3962400" cy="27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49" name="Picture 9" descr="image:LocationUnitedArabEmirates.png">
            <a:hlinkClick r:id="rId4" tooltip="image:LocationUnitedArabEmirates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23603" y="2315020"/>
            <a:ext cx="1022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endParaRPr lang="en-US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cia.gov/library/publications/resources/the-world-factbook/attachments/maps/AE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84" y="1"/>
            <a:ext cx="4530316" cy="23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33600"/>
            <a:ext cx="5105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United Kingdom 186</a:t>
            </a:r>
          </a:p>
        </p:txBody>
      </p:sp>
      <p:sp>
        <p:nvSpPr>
          <p:cNvPr id="392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2578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Size: 94,058 square miles</a:t>
            </a:r>
          </a:p>
          <a:p>
            <a:pPr eaLnBrk="1" hangingPunct="1"/>
            <a:r>
              <a:rPr lang="en-US" dirty="0" smtClean="0"/>
              <a:t>Population: </a:t>
            </a:r>
            <a:r>
              <a:rPr lang="en-US" dirty="0" smtClean="0"/>
              <a:t>68,138,484</a:t>
            </a:r>
            <a:r>
              <a:rPr lang="en-US" dirty="0"/>
              <a:t> </a:t>
            </a:r>
            <a:endParaRPr lang="en-US" dirty="0" smtClean="0"/>
          </a:p>
          <a:p>
            <a:pPr eaLnBrk="1" hangingPunct="1"/>
            <a:r>
              <a:rPr lang="en-US" dirty="0" smtClean="0"/>
              <a:t>Date of Nationhood: 1066</a:t>
            </a:r>
          </a:p>
          <a:p>
            <a:pPr eaLnBrk="1" hangingPunct="1"/>
            <a:r>
              <a:rPr lang="en-US" dirty="0" smtClean="0"/>
              <a:t>Capital: London</a:t>
            </a:r>
          </a:p>
          <a:p>
            <a:pPr eaLnBrk="1" hangingPunct="1"/>
            <a:r>
              <a:rPr lang="en-US" dirty="0" smtClean="0"/>
              <a:t>GDP/capita: </a:t>
            </a:r>
            <a:r>
              <a:rPr lang="en-US" dirty="0" smtClean="0"/>
              <a:t>$45,000</a:t>
            </a:r>
            <a:endParaRPr lang="en-US" dirty="0" smtClean="0"/>
          </a:p>
          <a:p>
            <a:pPr eaLnBrk="1" hangingPunct="1"/>
            <a:r>
              <a:rPr lang="en-US" dirty="0" smtClean="0"/>
              <a:t>Major Religions: Christian 60%, Muslim 4%, none 26%</a:t>
            </a:r>
          </a:p>
        </p:txBody>
      </p:sp>
      <p:pic>
        <p:nvPicPr>
          <p:cNvPr id="392195" name="Picture 5" descr="Map of United King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713" y="0"/>
            <a:ext cx="23574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6" name="Picture 7" descr="Flag of United Kingd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386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7" name="Picture 9" descr="Location of the United Kingdom">
            <a:hlinkClick r:id="rId5" tooltip="Location of the United Kingdom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5237163"/>
            <a:ext cx="35242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597914"/>
            <a:ext cx="3200400" cy="1400175"/>
          </a:xfrm>
        </p:spPr>
        <p:txBody>
          <a:bodyPr/>
          <a:lstStyle/>
          <a:p>
            <a:pPr eaLnBrk="1" hangingPunct="1"/>
            <a:r>
              <a:rPr lang="en-US" dirty="0" smtClean="0"/>
              <a:t>United States 187</a:t>
            </a:r>
          </a:p>
        </p:txBody>
      </p:sp>
      <p:sp>
        <p:nvSpPr>
          <p:cNvPr id="394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52578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3,794,100 square miles #3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339,665,118 </a:t>
            </a:r>
            <a:r>
              <a:rPr lang="en-US" sz="2800" dirty="0" smtClean="0"/>
              <a:t>#3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July 4, 1776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Washington D.C.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$63,700 #10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Protestant 47%, Catholic 21%, Jewish 2% Mormon 2%, Muslim 1%, Buddhist 1%,  none 23%</a:t>
            </a:r>
          </a:p>
        </p:txBody>
      </p:sp>
      <p:pic>
        <p:nvPicPr>
          <p:cNvPr id="394243" name="Picture 5" descr="Map of United St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5486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44" name="Picture 7" descr="Flag of United Sta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7046" y="3352800"/>
            <a:ext cx="4426953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45" name="Picture 9" descr="Location of the United States">
            <a:hlinkClick r:id="rId5" tooltip="Location of the United States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581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85194"/>
            <a:ext cx="388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Uruguay 188</a:t>
            </a:r>
          </a:p>
        </p:txBody>
      </p:sp>
      <p:sp>
        <p:nvSpPr>
          <p:cNvPr id="396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953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68,036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3,416,264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August 25, 1825 from Brazil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Montevideo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$22,800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Catholic 42%, Protestant 15%, none 13%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396292" name="Picture 7" descr="Flag of Urugu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275" y="3981450"/>
            <a:ext cx="42767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293" name="Picture 9" descr="Image:LocationUruguay.png">
            <a:hlinkClick r:id="rId4" tooltip="Image:LocationUruguay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292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the-world-factbook/graphics/maps/uy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19" y="0"/>
            <a:ext cx="355096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0313"/>
            <a:ext cx="3886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Uzbekistan 189</a:t>
            </a:r>
          </a:p>
        </p:txBody>
      </p:sp>
      <p:sp>
        <p:nvSpPr>
          <p:cNvPr id="398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4724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172,742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31,360,836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August 29, 1991 from U.S.S.R.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Tashkent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7,700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 88%, Orthodox 9%</a:t>
            </a:r>
          </a:p>
        </p:txBody>
      </p:sp>
      <p:pic>
        <p:nvPicPr>
          <p:cNvPr id="398339" name="Picture 5" descr="Map of Uzbekis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28600"/>
            <a:ext cx="5410200" cy="27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340" name="Picture 7" descr="Flag of Uzbekist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56075"/>
            <a:ext cx="44196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the-world-factbook/graphics/locator/cas/uz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331759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905000"/>
            <a:ext cx="2286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Benin 19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953000" cy="4495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Size: 43,483 square miles</a:t>
            </a:r>
          </a:p>
          <a:p>
            <a:pPr eaLnBrk="1" hangingPunct="1"/>
            <a:r>
              <a:rPr lang="en-US" sz="2600" dirty="0" smtClean="0"/>
              <a:t>Population: </a:t>
            </a:r>
            <a:r>
              <a:rPr lang="en-US" sz="2800" dirty="0" smtClean="0"/>
              <a:t>14,219,908</a:t>
            </a:r>
          </a:p>
          <a:p>
            <a:pPr eaLnBrk="1" hangingPunct="1"/>
            <a:r>
              <a:rPr lang="en-US" sz="2600" dirty="0" smtClean="0"/>
              <a:t>Date of Nationhood: August 1, 1960 from France</a:t>
            </a:r>
          </a:p>
          <a:p>
            <a:pPr eaLnBrk="1" hangingPunct="1"/>
            <a:r>
              <a:rPr lang="en-US" sz="2600" dirty="0" smtClean="0"/>
              <a:t>Capitals: Porto-Novo and </a:t>
            </a:r>
            <a:r>
              <a:rPr lang="en-US" sz="2600" dirty="0" err="1" smtClean="0"/>
              <a:t>Cotonou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GDP/capita: $</a:t>
            </a:r>
            <a:r>
              <a:rPr lang="en-US" sz="2800" dirty="0" smtClean="0"/>
              <a:t>3,300 same</a:t>
            </a:r>
          </a:p>
          <a:p>
            <a:pPr eaLnBrk="1" hangingPunct="1"/>
            <a:r>
              <a:rPr lang="en-US" sz="2600" dirty="0" smtClean="0"/>
              <a:t>Major Religions: Christianity 49%, Muslim 28%,          </a:t>
            </a:r>
            <a:r>
              <a:rPr lang="en-US" sz="2600" dirty="0" err="1" smtClean="0"/>
              <a:t>Vodoun</a:t>
            </a:r>
            <a:r>
              <a:rPr lang="en-US" sz="2600" dirty="0" smtClean="0"/>
              <a:t> 12%, none 6%</a:t>
            </a:r>
          </a:p>
        </p:txBody>
      </p:sp>
      <p:pic>
        <p:nvPicPr>
          <p:cNvPr id="53251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3898900"/>
            <a:ext cx="4419600" cy="2959100"/>
          </a:xfrm>
        </p:spPr>
      </p:pic>
      <p:pic>
        <p:nvPicPr>
          <p:cNvPr id="5325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0"/>
            <a:ext cx="1733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1" descr="Location of Benin">
            <a:hlinkClick r:id="rId5" tooltip="Location of Beni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482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3276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Vanuatu 190</a:t>
            </a:r>
          </a:p>
        </p:txBody>
      </p:sp>
      <p:sp>
        <p:nvSpPr>
          <p:cNvPr id="400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4724400" cy="6096000"/>
          </a:xfrm>
        </p:spPr>
        <p:txBody>
          <a:bodyPr/>
          <a:lstStyle/>
          <a:p>
            <a:pPr eaLnBrk="1" hangingPunct="1"/>
            <a:r>
              <a:rPr lang="en-US" dirty="0" smtClean="0"/>
              <a:t>Size: 4,706 square miles</a:t>
            </a:r>
          </a:p>
          <a:p>
            <a:pPr eaLnBrk="1" hangingPunct="1"/>
            <a:r>
              <a:rPr lang="en-US" dirty="0" smtClean="0"/>
              <a:t>Population: </a:t>
            </a:r>
            <a:r>
              <a:rPr lang="en-US" dirty="0" smtClean="0"/>
              <a:t>313,046</a:t>
            </a:r>
            <a:endParaRPr lang="en-US" dirty="0" smtClean="0"/>
          </a:p>
          <a:p>
            <a:pPr eaLnBrk="1" hangingPunct="1"/>
            <a:r>
              <a:rPr lang="en-US" dirty="0" smtClean="0"/>
              <a:t>Date of Nationhood: July 30, 1980 from Britain and France</a:t>
            </a:r>
          </a:p>
          <a:p>
            <a:pPr eaLnBrk="1" hangingPunct="1"/>
            <a:r>
              <a:rPr lang="en-US" dirty="0" smtClean="0"/>
              <a:t>Capital: Port-Vila</a:t>
            </a:r>
          </a:p>
          <a:p>
            <a:pPr eaLnBrk="1" hangingPunct="1"/>
            <a:r>
              <a:rPr lang="en-US" dirty="0" smtClean="0"/>
              <a:t>GDP/capita: $</a:t>
            </a:r>
            <a:r>
              <a:rPr lang="en-US" dirty="0" smtClean="0"/>
              <a:t>2,800 same</a:t>
            </a:r>
            <a:endParaRPr lang="en-US" dirty="0" smtClean="0"/>
          </a:p>
          <a:p>
            <a:pPr eaLnBrk="1" hangingPunct="1"/>
            <a:r>
              <a:rPr lang="en-US" dirty="0" smtClean="0"/>
              <a:t>Major Religions: Presbyterian 28%, Anglican 15%, Catholic 12%, indigenous 4%, other Christian 25%</a:t>
            </a:r>
          </a:p>
        </p:txBody>
      </p:sp>
      <p:pic>
        <p:nvPicPr>
          <p:cNvPr id="400388" name="Picture 7" descr="Flag of Vanua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375150"/>
            <a:ext cx="39624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89" name="Picture 9" descr="Location of Vanuatu">
            <a:hlinkClick r:id="rId4" tooltip="Location of Vanuatu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0373" y="2362200"/>
            <a:ext cx="252196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resources/the-world-factbook/attachments/maps/NH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31" y="1"/>
            <a:ext cx="2010369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2"/>
          <p:cNvSpPr>
            <a:spLocks noGrp="1" noChangeArrowheads="1"/>
          </p:cNvSpPr>
          <p:nvPr>
            <p:ph type="title"/>
          </p:nvPr>
        </p:nvSpPr>
        <p:spPr>
          <a:xfrm>
            <a:off x="92583" y="3049524"/>
            <a:ext cx="40386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Vatican City 191</a:t>
            </a:r>
          </a:p>
        </p:txBody>
      </p:sp>
      <p:sp>
        <p:nvSpPr>
          <p:cNvPr id="402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05200"/>
            <a:ext cx="4495800" cy="3352800"/>
          </a:xfrm>
        </p:spPr>
        <p:txBody>
          <a:bodyPr/>
          <a:lstStyle/>
          <a:p>
            <a:pPr eaLnBrk="1" hangingPunct="1"/>
            <a:r>
              <a:rPr lang="en-US" dirty="0" smtClean="0"/>
              <a:t>Size: 108.7 acres #1</a:t>
            </a:r>
          </a:p>
          <a:p>
            <a:pPr eaLnBrk="1" hangingPunct="1"/>
            <a:r>
              <a:rPr lang="en-US" dirty="0" smtClean="0"/>
              <a:t>Population: 1,000 #1</a:t>
            </a:r>
          </a:p>
          <a:p>
            <a:pPr eaLnBrk="1" hangingPunct="1"/>
            <a:r>
              <a:rPr lang="en-US" dirty="0" smtClean="0"/>
              <a:t>Date of Nationhood: February 11, 1929</a:t>
            </a:r>
          </a:p>
          <a:p>
            <a:pPr eaLnBrk="1" hangingPunct="1"/>
            <a:r>
              <a:rPr lang="en-US" dirty="0" smtClean="0"/>
              <a:t>Major Religions: Catholic</a:t>
            </a:r>
          </a:p>
        </p:txBody>
      </p:sp>
      <p:pic>
        <p:nvPicPr>
          <p:cNvPr id="402435" name="Picture 5" descr="Vatican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36" name="Picture 7" descr="Location of the Vatican City">
            <a:hlinkClick r:id="rId4" tooltip="Location of the Vatican City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754563"/>
            <a:ext cx="45720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37" name="Picture 9" descr="Map of Holy See (Vatican City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0"/>
            <a:ext cx="4391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419350"/>
            <a:ext cx="3810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Venezuela 192</a:t>
            </a:r>
          </a:p>
        </p:txBody>
      </p:sp>
      <p:sp>
        <p:nvSpPr>
          <p:cNvPr id="404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4572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352,144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30,518,260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June 1821 from Spain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Caracas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$7,704 same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96%, Protestant 2%</a:t>
            </a:r>
          </a:p>
        </p:txBody>
      </p:sp>
      <p:pic>
        <p:nvPicPr>
          <p:cNvPr id="404483" name="Picture 5" descr="Map of Venezue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0"/>
            <a:ext cx="37036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484" name="Picture 7" descr="Flag of Venezue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81450"/>
            <a:ext cx="42767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485" name="Picture 9" descr="image:LocationVenezuela.png">
            <a:hlinkClick r:id="rId5" tooltip="image:LocationVenezuela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257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2362573"/>
            <a:ext cx="3200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Vietnam 193</a:t>
            </a:r>
          </a:p>
        </p:txBody>
      </p:sp>
      <p:sp>
        <p:nvSpPr>
          <p:cNvPr id="406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6096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127,880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104,799,174 #16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July 2, 1976 reunited after Vietnam War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Hanoi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$10,600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Buddhist 6%, Catholic 6%, Protestant 1%, none 86%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406531" name="Picture 5" descr="Map of Viet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66675"/>
            <a:ext cx="314325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532" name="Picture 7" descr="Flag of Vietn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cia.gov/library/publications/the-world-factbook/graphics/locator/eas/vm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45" y="798123"/>
            <a:ext cx="2570438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Rectangle 2"/>
          <p:cNvSpPr>
            <a:spLocks noGrp="1" noChangeArrowheads="1"/>
          </p:cNvSpPr>
          <p:nvPr>
            <p:ph type="title"/>
          </p:nvPr>
        </p:nvSpPr>
        <p:spPr>
          <a:xfrm>
            <a:off x="909828" y="1641221"/>
            <a:ext cx="2819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Yemen 194</a:t>
            </a:r>
          </a:p>
        </p:txBody>
      </p:sp>
      <p:sp>
        <p:nvSpPr>
          <p:cNvPr id="408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54102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Size: 203,850 square miles</a:t>
            </a:r>
          </a:p>
          <a:p>
            <a:pPr eaLnBrk="1" hangingPunct="1"/>
            <a:r>
              <a:rPr lang="en-US" dirty="0" smtClean="0"/>
              <a:t>Population: </a:t>
            </a:r>
            <a:r>
              <a:rPr lang="en-US" dirty="0" smtClean="0"/>
              <a:t>31,565,602</a:t>
            </a:r>
            <a:endParaRPr lang="en-US" dirty="0" smtClean="0"/>
          </a:p>
          <a:p>
            <a:pPr eaLnBrk="1" hangingPunct="1"/>
            <a:r>
              <a:rPr lang="en-US" dirty="0" smtClean="0"/>
              <a:t>Date of Nationhood: 1918 from the Ottomans</a:t>
            </a:r>
          </a:p>
          <a:p>
            <a:pPr eaLnBrk="1" hangingPunct="1"/>
            <a:r>
              <a:rPr lang="en-US" dirty="0" smtClean="0"/>
              <a:t>Capital: Sana’a</a:t>
            </a:r>
          </a:p>
          <a:p>
            <a:pPr eaLnBrk="1" hangingPunct="1"/>
            <a:r>
              <a:rPr lang="en-US" dirty="0" smtClean="0"/>
              <a:t>GDP/capita: $2,500 same</a:t>
            </a:r>
          </a:p>
          <a:p>
            <a:pPr eaLnBrk="1" hangingPunct="1"/>
            <a:r>
              <a:rPr lang="en-US" dirty="0" smtClean="0"/>
              <a:t>Major Religions: Islam 99%, others 1%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08579" name="Picture 5" descr="Map of Ye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7036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580" name="Picture 7" descr="Flag of Yem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7530" y="4267200"/>
            <a:ext cx="383472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581" name="Picture 9" descr="image:LocationYemen.png">
            <a:hlinkClick r:id="rId5" tooltip="image:LocationYemen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9624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79238"/>
            <a:ext cx="3048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Zambia 195</a:t>
            </a:r>
          </a:p>
        </p:txBody>
      </p:sp>
      <p:sp>
        <p:nvSpPr>
          <p:cNvPr id="410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54102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290,587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20,216,029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Oct. 24, 1964 from Britain</a:t>
            </a:r>
          </a:p>
          <a:p>
            <a:pPr eaLnBrk="1" hangingPunct="1"/>
            <a:r>
              <a:rPr lang="en-US" sz="2800" dirty="0" smtClean="0"/>
              <a:t>Capital: Lusaka</a:t>
            </a:r>
          </a:p>
          <a:p>
            <a:pPr eaLnBrk="1" hangingPunct="1"/>
            <a:r>
              <a:rPr lang="en-US" sz="2800" dirty="0" smtClean="0"/>
              <a:t>GDP/capita: $</a:t>
            </a:r>
            <a:r>
              <a:rPr lang="en-US" sz="2800" dirty="0" smtClean="0"/>
              <a:t>3,200 </a:t>
            </a:r>
            <a:r>
              <a:rPr lang="en-US" sz="2800" dirty="0" smtClean="0"/>
              <a:t>less</a:t>
            </a:r>
          </a:p>
          <a:p>
            <a:pPr eaLnBrk="1" hangingPunct="1"/>
            <a:r>
              <a:rPr lang="en-US" sz="2800" dirty="0" smtClean="0"/>
              <a:t>Major Religions: Protestant 75%, Catholic 20%, none 2%</a:t>
            </a:r>
          </a:p>
        </p:txBody>
      </p:sp>
      <p:pic>
        <p:nvPicPr>
          <p:cNvPr id="410627" name="Picture 5" descr="Map of Zam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200" y="0"/>
            <a:ext cx="3987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8" name="Picture 7" descr="Flag of Zamb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327525"/>
            <a:ext cx="3810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9" name="Picture 9" descr="Location of Zambia">
            <a:hlinkClick r:id="rId5" tooltip="Location of Zambi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60" y="0"/>
            <a:ext cx="50292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3505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Zimbabwe 196</a:t>
            </a:r>
          </a:p>
        </p:txBody>
      </p:sp>
      <p:sp>
        <p:nvSpPr>
          <p:cNvPr id="412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5181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150,872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15,418,674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Nov. 11, 1965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Harare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2,100 #18-21 less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Protestant 75%, Catholic 7%, other Christian 5%, none 11%</a:t>
            </a:r>
          </a:p>
        </p:txBody>
      </p:sp>
      <p:pic>
        <p:nvPicPr>
          <p:cNvPr id="412675" name="Picture 5" descr="Map of Zimbab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7488" y="0"/>
            <a:ext cx="3846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6" name="Picture 7" descr="Flag of Zimbabw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0163" y="4419600"/>
            <a:ext cx="40338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7" name="Picture 9" descr="image:LocationZimbabwe.png">
            <a:hlinkClick r:id="rId5" tooltip="image:LocationZimbabwe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"/>
            <a:ext cx="4343400" cy="199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191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European Union</a:t>
            </a:r>
          </a:p>
        </p:txBody>
      </p:sp>
      <p:sp>
        <p:nvSpPr>
          <p:cNvPr id="414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5257800" cy="6019800"/>
          </a:xfrm>
        </p:spPr>
        <p:txBody>
          <a:bodyPr/>
          <a:lstStyle/>
          <a:p>
            <a:pPr eaLnBrk="1" hangingPunct="1"/>
            <a:r>
              <a:rPr lang="en-US" dirty="0" smtClean="0"/>
              <a:t>Size: 1,669,505 square miles </a:t>
            </a:r>
          </a:p>
          <a:p>
            <a:pPr eaLnBrk="1" hangingPunct="1"/>
            <a:r>
              <a:rPr lang="en-US" dirty="0" smtClean="0"/>
              <a:t>Population: </a:t>
            </a:r>
            <a:r>
              <a:rPr lang="en-US" dirty="0" smtClean="0"/>
              <a:t>480,858,381</a:t>
            </a:r>
            <a:endParaRPr lang="en-US" dirty="0" smtClean="0"/>
          </a:p>
          <a:p>
            <a:pPr eaLnBrk="1" hangingPunct="1"/>
            <a:r>
              <a:rPr lang="en-US" dirty="0" smtClean="0"/>
              <a:t>Date of Creation: 1951 as European Coal and Steel Community</a:t>
            </a:r>
          </a:p>
          <a:p>
            <a:pPr eaLnBrk="1" hangingPunct="1"/>
            <a:r>
              <a:rPr lang="en-US" dirty="0" smtClean="0"/>
              <a:t>Capital: Brussels Belgium</a:t>
            </a:r>
          </a:p>
          <a:p>
            <a:pPr eaLnBrk="1" hangingPunct="1"/>
            <a:r>
              <a:rPr lang="en-US" dirty="0" smtClean="0"/>
              <a:t>GDP/capita: </a:t>
            </a:r>
            <a:r>
              <a:rPr lang="en-US" dirty="0" smtClean="0"/>
              <a:t>$44,100 less</a:t>
            </a:r>
            <a:endParaRPr lang="en-US" dirty="0" smtClean="0"/>
          </a:p>
          <a:p>
            <a:pPr eaLnBrk="1" hangingPunct="1"/>
            <a:r>
              <a:rPr lang="en-US" dirty="0" smtClean="0"/>
              <a:t>Major Religions: Catholic 41%, Protestant </a:t>
            </a:r>
            <a:r>
              <a:rPr lang="en-US" dirty="0"/>
              <a:t>9</a:t>
            </a:r>
            <a:r>
              <a:rPr lang="en-US" dirty="0" smtClean="0"/>
              <a:t>%, Orthodox 10%, Muslim 2%, Jewish 1%, none 27%</a:t>
            </a:r>
          </a:p>
        </p:txBody>
      </p:sp>
      <p:pic>
        <p:nvPicPr>
          <p:cNvPr id="414723" name="Picture 11" descr="Flag of 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9624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www.cia.gov/the-world-factbook/static/4f73606622d1fa61fac70fe96c9c2f02/596f3/EE-map.jpg"/>
          <p:cNvSpPr>
            <a:spLocks noChangeAspect="1" noChangeArrowheads="1"/>
          </p:cNvSpPr>
          <p:nvPr/>
        </p:nvSpPr>
        <p:spPr bwMode="auto">
          <a:xfrm>
            <a:off x="-987425" y="304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ia.gov/the-world-factbook/static/4f73606622d1fa61fac70fe96c9c2f02/596f3/EE-map.jpg"/>
          <p:cNvSpPr>
            <a:spLocks noChangeAspect="1" noChangeArrowheads="1"/>
          </p:cNvSpPr>
          <p:nvPr/>
        </p:nvSpPr>
        <p:spPr bwMode="auto">
          <a:xfrm>
            <a:off x="-835025" y="1828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667000"/>
            <a:ext cx="4234750" cy="318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</a:t>
            </a:r>
          </a:p>
        </p:txBody>
      </p:sp>
      <p:sp>
        <p:nvSpPr>
          <p:cNvPr id="416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Size: 57,506,005 square miles</a:t>
            </a:r>
          </a:p>
          <a:p>
            <a:r>
              <a:rPr lang="en-US" dirty="0" smtClean="0"/>
              <a:t>Population : </a:t>
            </a:r>
            <a:r>
              <a:rPr lang="en-US" dirty="0" smtClean="0"/>
              <a:t>8,045,311,447</a:t>
            </a:r>
            <a:endParaRPr lang="en-US" dirty="0" smtClean="0"/>
          </a:p>
          <a:p>
            <a:r>
              <a:rPr lang="en-US" dirty="0" smtClean="0"/>
              <a:t>Major Religions: Christian 31%,  Muslim 25%,  Hindu 15%, Buddhist 7%, Jewish .2%, indigenous 6%, non-religious 16%</a:t>
            </a:r>
          </a:p>
          <a:p>
            <a:r>
              <a:rPr lang="en-US" dirty="0" smtClean="0"/>
              <a:t>GDP/capita: $</a:t>
            </a:r>
            <a:r>
              <a:rPr lang="en-US" dirty="0" smtClean="0"/>
              <a:t>17,100 less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0"/>
            <a:ext cx="2514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Albania 2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4953000" cy="4038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Size: 11,100 square miles</a:t>
            </a:r>
          </a:p>
          <a:p>
            <a:pPr eaLnBrk="1" hangingPunct="1"/>
            <a:r>
              <a:rPr lang="en-US" sz="2400" dirty="0" smtClean="0"/>
              <a:t>Population: 3,101,621</a:t>
            </a:r>
          </a:p>
          <a:p>
            <a:pPr eaLnBrk="1" hangingPunct="1"/>
            <a:r>
              <a:rPr lang="en-US" sz="2400" dirty="0" smtClean="0"/>
              <a:t>Date of Nationhood: November 28, 1912 from the Ottoman Empire</a:t>
            </a:r>
          </a:p>
          <a:p>
            <a:pPr eaLnBrk="1" hangingPunct="1"/>
            <a:r>
              <a:rPr lang="en-US" sz="2400" dirty="0" smtClean="0"/>
              <a:t>Capital: Tirana</a:t>
            </a:r>
          </a:p>
          <a:p>
            <a:pPr eaLnBrk="1" hangingPunct="1"/>
            <a:r>
              <a:rPr lang="en-US" sz="2400" dirty="0" smtClean="0"/>
              <a:t>GDP/capita: $14,500</a:t>
            </a:r>
          </a:p>
          <a:p>
            <a:pPr eaLnBrk="1" hangingPunct="1"/>
            <a:r>
              <a:rPr lang="en-US" sz="2400" dirty="0" smtClean="0"/>
              <a:t>Major religions: Muslim 57%,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Albanian Orthodox </a:t>
            </a:r>
            <a:r>
              <a:rPr lang="en-US" sz="2400" dirty="0"/>
              <a:t>7</a:t>
            </a:r>
            <a:r>
              <a:rPr lang="en-US" sz="2400" dirty="0" smtClean="0"/>
              <a:t>%,     </a:t>
            </a:r>
          </a:p>
          <a:p>
            <a:pPr eaLnBrk="1" hangingPunct="1">
              <a:buFontTx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Catholic 10%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52875"/>
            <a:ext cx="4343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www.cia.gov/library/publications/the-world-factbook/graphics/locator/eur/al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3" y="-2293939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www.cia.gov/library/publications/resources/the-world-factbook/attachments/maps/AL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1994"/>
            <a:ext cx="3522313" cy="37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33137"/>
            <a:ext cx="22860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Bhutan 20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Size: 14,824 square miles</a:t>
            </a:r>
          </a:p>
          <a:p>
            <a:pPr eaLnBrk="1" hangingPunct="1"/>
            <a:r>
              <a:rPr lang="en-US" dirty="0" smtClean="0"/>
              <a:t>Population: 876,181</a:t>
            </a:r>
          </a:p>
          <a:p>
            <a:pPr eaLnBrk="1" hangingPunct="1"/>
            <a:r>
              <a:rPr lang="en-US" dirty="0" smtClean="0"/>
              <a:t>Date of Nationhood: 1907</a:t>
            </a:r>
          </a:p>
          <a:p>
            <a:pPr eaLnBrk="1" hangingPunct="1"/>
            <a:r>
              <a:rPr lang="en-US" dirty="0" smtClean="0"/>
              <a:t>Capital: </a:t>
            </a:r>
            <a:r>
              <a:rPr lang="en-US" dirty="0" err="1" smtClean="0"/>
              <a:t>Thimphu</a:t>
            </a:r>
            <a:endParaRPr lang="en-US" dirty="0" smtClean="0"/>
          </a:p>
          <a:p>
            <a:pPr eaLnBrk="1" hangingPunct="1"/>
            <a:r>
              <a:rPr lang="en-US" dirty="0" smtClean="0"/>
              <a:t>GDP/capita: $10,900 same</a:t>
            </a:r>
          </a:p>
          <a:p>
            <a:pPr eaLnBrk="1" hangingPunct="1"/>
            <a:r>
              <a:rPr lang="en-US" dirty="0" smtClean="0"/>
              <a:t>Major Religions: Buddhist 75%, Hinduism 22%</a:t>
            </a:r>
          </a:p>
        </p:txBody>
      </p:sp>
      <p:pic>
        <p:nvPicPr>
          <p:cNvPr id="55300" name="Picture 9" descr="image:LocationBhutan.png">
            <a:hlinkClick r:id="rId3" tooltip="image:LocationBhutan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05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the-world-factbook/graphics/flags/large/bt-lgfl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981449"/>
            <a:ext cx="42767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www.cia.gov/library/publications/resources/the-world-factbook/attachments/maps/BT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921" y="0"/>
            <a:ext cx="3711519" cy="39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0"/>
            <a:ext cx="2895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Bolivia 21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895600"/>
            <a:ext cx="49530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424,164 square miles</a:t>
            </a:r>
          </a:p>
          <a:p>
            <a:pPr eaLnBrk="1" hangingPunct="1"/>
            <a:r>
              <a:rPr lang="en-US" sz="2800" dirty="0" smtClean="0"/>
              <a:t>Population: 12,186,079</a:t>
            </a:r>
          </a:p>
          <a:p>
            <a:pPr eaLnBrk="1" hangingPunct="1"/>
            <a:r>
              <a:rPr lang="en-US" sz="2800" dirty="0" smtClean="0"/>
              <a:t>Date of Nationhood: August 6, 1825 from Spain</a:t>
            </a:r>
          </a:p>
          <a:p>
            <a:pPr eaLnBrk="1" hangingPunct="1"/>
            <a:r>
              <a:rPr lang="en-US" sz="2800" dirty="0" smtClean="0"/>
              <a:t>Capitals: La Paz and Sucre</a:t>
            </a:r>
          </a:p>
          <a:p>
            <a:pPr eaLnBrk="1" hangingPunct="1"/>
            <a:r>
              <a:rPr lang="en-US" sz="2800" dirty="0" smtClean="0"/>
              <a:t>GDP/capita: $</a:t>
            </a:r>
            <a:r>
              <a:rPr lang="en-US" sz="2800" dirty="0"/>
              <a:t>8</a:t>
            </a:r>
            <a:r>
              <a:rPr lang="en-US" sz="2800" dirty="0" smtClean="0"/>
              <a:t>,100</a:t>
            </a:r>
          </a:p>
          <a:p>
            <a:pPr eaLnBrk="1" hangingPunct="1"/>
            <a:r>
              <a:rPr lang="en-US" sz="2800" dirty="0" smtClean="0"/>
              <a:t>Major Religions: Catholic 70%, Protestant 17%</a:t>
            </a:r>
          </a:p>
        </p:txBody>
      </p:sp>
      <p:pic>
        <p:nvPicPr>
          <p:cNvPr id="57348" name="Picture 14" descr="image:LocationBolivia.png">
            <a:hlinkClick r:id="rId3" tooltip="image:LocationBoliv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05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17" descr="Bolivi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105400" y="4159250"/>
            <a:ext cx="4038600" cy="2698750"/>
          </a:xfrm>
        </p:spPr>
      </p:pic>
      <p:pic>
        <p:nvPicPr>
          <p:cNvPr id="2050" name="Picture 2" descr="https://www.cia.gov/library/publications/resources/the-world-factbook/attachments/maps/BL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60" y="0"/>
            <a:ext cx="376324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52578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Bosnia and Herzegovina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15673"/>
            <a:ext cx="49530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19,767 square miles</a:t>
            </a:r>
          </a:p>
          <a:p>
            <a:pPr eaLnBrk="1" hangingPunct="1"/>
            <a:r>
              <a:rPr lang="en-US" sz="2800" dirty="0" smtClean="0"/>
              <a:t>Population: 3,807,764 less</a:t>
            </a:r>
          </a:p>
          <a:p>
            <a:pPr eaLnBrk="1" hangingPunct="1"/>
            <a:r>
              <a:rPr lang="en-US" sz="2800" dirty="0" smtClean="0"/>
              <a:t>Date of Nationhood: April 5, 1992 from Yugoslavia</a:t>
            </a:r>
          </a:p>
          <a:p>
            <a:pPr eaLnBrk="1" hangingPunct="1"/>
            <a:r>
              <a:rPr lang="en-US" sz="2800" dirty="0" smtClean="0"/>
              <a:t>Capital: Sarajevo</a:t>
            </a:r>
          </a:p>
          <a:p>
            <a:pPr eaLnBrk="1" hangingPunct="1"/>
            <a:r>
              <a:rPr lang="en-US" sz="2800" dirty="0" smtClean="0"/>
              <a:t>GDP/capita: $15,700</a:t>
            </a:r>
          </a:p>
          <a:p>
            <a:pPr eaLnBrk="1" hangingPunct="1"/>
            <a:r>
              <a:rPr lang="en-US" sz="2800" dirty="0" smtClean="0"/>
              <a:t>Major Religions: Muslim 51% Orthodox 31%,Catholic 15%</a:t>
            </a:r>
          </a:p>
        </p:txBody>
      </p:sp>
      <p:pic>
        <p:nvPicPr>
          <p:cNvPr id="59395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4371975"/>
            <a:ext cx="4267200" cy="2486025"/>
          </a:xfrm>
        </p:spPr>
      </p:pic>
      <p:pic>
        <p:nvPicPr>
          <p:cNvPr id="6148" name="Picture 4" descr="https://www.cia.gov/library/publications/the-world-factbook/graphics/locator/eur/bk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590800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cia.gov/library/publications/the-world-factbook/graphics/maps/bk-ma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91" y="-9144"/>
            <a:ext cx="3983109" cy="427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9318" y="259880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22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3276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Botswana 23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90800"/>
            <a:ext cx="49530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224,607 square miles</a:t>
            </a:r>
          </a:p>
          <a:p>
            <a:pPr eaLnBrk="1" hangingPunct="1"/>
            <a:r>
              <a:rPr lang="en-US" sz="2800" dirty="0" smtClean="0"/>
              <a:t>Population: 2,417,596</a:t>
            </a:r>
          </a:p>
          <a:p>
            <a:pPr eaLnBrk="1" hangingPunct="1"/>
            <a:r>
              <a:rPr lang="en-US" sz="2800" dirty="0" smtClean="0"/>
              <a:t>Date of Nationhood: September 30, 1966 from UK</a:t>
            </a:r>
          </a:p>
          <a:p>
            <a:pPr eaLnBrk="1" hangingPunct="1"/>
            <a:r>
              <a:rPr lang="en-US" sz="2800" dirty="0" smtClean="0"/>
              <a:t>Capital: Gaborone</a:t>
            </a:r>
          </a:p>
          <a:p>
            <a:pPr eaLnBrk="1" hangingPunct="1"/>
            <a:r>
              <a:rPr lang="en-US" sz="2800" dirty="0" smtClean="0"/>
              <a:t>GDP/capita: $14,800 less</a:t>
            </a:r>
          </a:p>
          <a:p>
            <a:pPr eaLnBrk="1" hangingPunct="1"/>
            <a:r>
              <a:rPr lang="en-US" sz="2800" dirty="0" smtClean="0"/>
              <a:t>Major Religions: Christian 79%, </a:t>
            </a:r>
            <a:r>
              <a:rPr lang="en-US" sz="2800" dirty="0" err="1" smtClean="0"/>
              <a:t>Badimo</a:t>
            </a:r>
            <a:r>
              <a:rPr lang="en-US" sz="2800" dirty="0" smtClean="0"/>
              <a:t> 4%, other 2%, none 15%</a:t>
            </a:r>
          </a:p>
        </p:txBody>
      </p:sp>
      <p:pic>
        <p:nvPicPr>
          <p:cNvPr id="61444" name="Picture 10" descr="image:LocationBotswana.png">
            <a:hlinkClick r:id="rId3" tooltip="image:LocationBotswan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13" descr="Flag of Botsw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11600"/>
            <a:ext cx="4419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resources/the-world-factbook/attachments/maps/BC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57" y="0"/>
            <a:ext cx="347994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33600"/>
            <a:ext cx="2209800" cy="381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Brazil 24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5257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3,287,612 square miles #5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218,689,757 #7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September 7, 1822 from Portugal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Brasilia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$14,600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Roman Catholic 65%, None 8%,    Protestant 22%</a:t>
            </a:r>
          </a:p>
        </p:txBody>
      </p:sp>
      <p:pic>
        <p:nvPicPr>
          <p:cNvPr id="63492" name="Picture 11" descr="Brazil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3444875"/>
            <a:ext cx="4724400" cy="3413125"/>
          </a:xfrm>
        </p:spPr>
      </p:pic>
      <p:pic>
        <p:nvPicPr>
          <p:cNvPr id="63493" name="Picture 13" descr="image:LocationBrazil.png">
            <a:hlinkClick r:id="rId4" tooltip="image:LocationBrazil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cia.gov/library/publications/resources/the-world-factbook/attachments/maps/BR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0"/>
            <a:ext cx="31432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78857"/>
            <a:ext cx="22098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Brunei 25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953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2,226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484,991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January 1, 1984 from Great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Bandar Seri Begawan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$60,100 </a:t>
            </a:r>
            <a:r>
              <a:rPr lang="en-US" sz="2800" dirty="0" smtClean="0"/>
              <a:t>#11 less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</a:t>
            </a:r>
            <a:r>
              <a:rPr lang="en-US" sz="3000" dirty="0" smtClean="0"/>
              <a:t>Muslim</a:t>
            </a:r>
            <a:r>
              <a:rPr lang="en-US" sz="2800" dirty="0" smtClean="0"/>
              <a:t> 81%, Buddhist </a:t>
            </a:r>
            <a:r>
              <a:rPr lang="en-US" sz="2800" dirty="0"/>
              <a:t>7</a:t>
            </a:r>
            <a:r>
              <a:rPr lang="en-US" sz="2800" dirty="0" smtClean="0"/>
              <a:t>%, 	    Christianity </a:t>
            </a:r>
            <a:r>
              <a:rPr lang="en-US" sz="2800" dirty="0"/>
              <a:t>7</a:t>
            </a:r>
            <a:r>
              <a:rPr lang="en-US" sz="2800" dirty="0" smtClean="0"/>
              <a:t>%, other </a:t>
            </a:r>
            <a:r>
              <a:rPr lang="en-US" sz="2800" dirty="0"/>
              <a:t>5</a:t>
            </a:r>
            <a:r>
              <a:rPr lang="en-US" sz="2800" dirty="0" smtClean="0"/>
              <a:t>%</a:t>
            </a:r>
          </a:p>
        </p:txBody>
      </p:sp>
      <p:pic>
        <p:nvPicPr>
          <p:cNvPr id="65540" name="Picture 4" descr="Brunei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98522" y="4724400"/>
            <a:ext cx="4245477" cy="2133600"/>
          </a:xfrm>
        </p:spPr>
      </p:pic>
      <p:pic>
        <p:nvPicPr>
          <p:cNvPr id="65541" name="Picture 6" descr="image:LocationBrunei.png">
            <a:hlinkClick r:id="rId4" tooltip="image:LocationBrunei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105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resources/the-world-factbook/attachments/maps/BX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72" y="0"/>
            <a:ext cx="376166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0"/>
            <a:ext cx="25908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Bulgaria 26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9530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42,810 square miles</a:t>
            </a:r>
          </a:p>
          <a:p>
            <a:pPr eaLnBrk="1" hangingPunct="1"/>
            <a:r>
              <a:rPr lang="en-US" sz="2800" dirty="0" smtClean="0"/>
              <a:t>Population: 6,827,736 less</a:t>
            </a:r>
          </a:p>
          <a:p>
            <a:pPr eaLnBrk="1" hangingPunct="1"/>
            <a:r>
              <a:rPr lang="en-US" sz="2800" dirty="0" smtClean="0"/>
              <a:t>Date of Nationhood: March 3, 1878 from Ottoman Empire</a:t>
            </a:r>
          </a:p>
          <a:p>
            <a:pPr eaLnBrk="1" hangingPunct="1"/>
            <a:r>
              <a:rPr lang="en-US" sz="2800" dirty="0" smtClean="0"/>
              <a:t>Capital: Sofia</a:t>
            </a:r>
          </a:p>
          <a:p>
            <a:pPr eaLnBrk="1" hangingPunct="1"/>
            <a:r>
              <a:rPr lang="en-US" sz="2800" dirty="0" smtClean="0"/>
              <a:t>GDP/capita: $24,400</a:t>
            </a:r>
          </a:p>
          <a:p>
            <a:pPr eaLnBrk="1" hangingPunct="1"/>
            <a:r>
              <a:rPr lang="en-US" sz="2800" dirty="0" smtClean="0"/>
              <a:t>Major Religions: Eastern Orthodox 59%, </a:t>
            </a:r>
            <a:r>
              <a:rPr lang="en-US" sz="3000" dirty="0" smtClean="0"/>
              <a:t>Muslim</a:t>
            </a:r>
            <a:r>
              <a:rPr lang="en-US" sz="2800" dirty="0" smtClean="0"/>
              <a:t> 8%</a:t>
            </a:r>
          </a:p>
        </p:txBody>
      </p:sp>
      <p:pic>
        <p:nvPicPr>
          <p:cNvPr id="67589" name="Picture 15" descr="Bulgari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www.cia.gov/library/publications/the-world-factbook/graphics/locator/eur/bu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-2314576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www.cia.gov/library/publications/resources/the-world-factbook/attachments/maps/BU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0"/>
            <a:ext cx="3538220" cy="37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41603"/>
            <a:ext cx="38100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Burkina Faso 27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85658"/>
            <a:ext cx="49530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105,869 square miles</a:t>
            </a:r>
          </a:p>
          <a:p>
            <a:pPr eaLnBrk="1" hangingPunct="1"/>
            <a:r>
              <a:rPr lang="en-US" sz="2800" dirty="0" smtClean="0"/>
              <a:t>Population: 22,489,126 </a:t>
            </a:r>
          </a:p>
          <a:p>
            <a:pPr eaLnBrk="1" hangingPunct="1"/>
            <a:r>
              <a:rPr lang="en-US" sz="2800" dirty="0" smtClean="0"/>
              <a:t>Date of Nationhood: August 5, 1960 from France</a:t>
            </a:r>
          </a:p>
          <a:p>
            <a:pPr eaLnBrk="1" hangingPunct="1"/>
            <a:r>
              <a:rPr lang="en-US" sz="2800" dirty="0" smtClean="0"/>
              <a:t>Capital: Ouagadougou</a:t>
            </a:r>
          </a:p>
          <a:p>
            <a:pPr eaLnBrk="1" hangingPunct="1"/>
            <a:r>
              <a:rPr lang="en-US" sz="2800" dirty="0" smtClean="0"/>
              <a:t>GDP/capita: $2,200 same</a:t>
            </a:r>
          </a:p>
          <a:p>
            <a:pPr eaLnBrk="1" hangingPunct="1"/>
            <a:r>
              <a:rPr lang="en-US" sz="2800" dirty="0" smtClean="0"/>
              <a:t>Major Religions: </a:t>
            </a:r>
            <a:r>
              <a:rPr lang="en-US" sz="3000" dirty="0" smtClean="0"/>
              <a:t>Muslim</a:t>
            </a:r>
            <a:r>
              <a:rPr lang="en-US" sz="2800" dirty="0" smtClean="0"/>
              <a:t> 63%, Indigenous beliefs </a:t>
            </a:r>
            <a:r>
              <a:rPr lang="en-US" sz="2800" dirty="0"/>
              <a:t>8</a:t>
            </a:r>
            <a:r>
              <a:rPr lang="en-US" sz="2800" dirty="0" smtClean="0"/>
              <a:t>%, Catholic 25%, Protestant 7%</a:t>
            </a:r>
          </a:p>
        </p:txBody>
      </p:sp>
      <p:pic>
        <p:nvPicPr>
          <p:cNvPr id="69635" name="Picture 14" descr="Burkina_faso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3954463"/>
            <a:ext cx="4343400" cy="2903537"/>
          </a:xfrm>
        </p:spPr>
      </p:pic>
      <p:pic>
        <p:nvPicPr>
          <p:cNvPr id="69636" name="Picture 16" descr="Location of Burkina Faso">
            <a:hlinkClick r:id="rId4" tooltip="Location of Burkina Faso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"/>
            <a:ext cx="3352800" cy="154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18" descr="Map of Burkina Fas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1325" y="0"/>
            <a:ext cx="36226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057400"/>
            <a:ext cx="2514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Burma 28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4384" y="2590800"/>
            <a:ext cx="4953000" cy="42306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261,228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57,970,293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Jan. 4, 1948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Nay </a:t>
            </a:r>
            <a:r>
              <a:rPr lang="en-US" sz="2800" dirty="0" err="1" smtClean="0"/>
              <a:t>Pyi</a:t>
            </a:r>
            <a:r>
              <a:rPr lang="en-US" sz="2800" dirty="0" smtClean="0"/>
              <a:t> Taw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$4,000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Buddhist 88%, Christian 6%, Muslim 4%, Animism 1%</a:t>
            </a:r>
          </a:p>
        </p:txBody>
      </p:sp>
      <p:pic>
        <p:nvPicPr>
          <p:cNvPr id="71683" name="Picture 5" descr="image:LocationMyanmar.png">
            <a:hlinkClick r:id="rId3" tooltip="image:LocationMyanmar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8" descr="Bur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210050"/>
            <a:ext cx="47148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0" descr="https://www.cia.gov/library/publications/the-world-factbook/graphics/maps/large/bm-ma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7625"/>
            <a:ext cx="1905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81200"/>
            <a:ext cx="31242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Burundi 29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49530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10,745 square miles</a:t>
            </a:r>
          </a:p>
          <a:p>
            <a:pPr eaLnBrk="1" hangingPunct="1"/>
            <a:r>
              <a:rPr lang="en-US" sz="2800" dirty="0" smtClean="0"/>
              <a:t>Population: 13,162,952</a:t>
            </a:r>
          </a:p>
          <a:p>
            <a:pPr eaLnBrk="1" hangingPunct="1"/>
            <a:r>
              <a:rPr lang="en-US" sz="2800" dirty="0" smtClean="0"/>
              <a:t>Date of Nationhood:             July 1, 1962 from Belgium</a:t>
            </a:r>
          </a:p>
          <a:p>
            <a:pPr eaLnBrk="1" hangingPunct="1"/>
            <a:r>
              <a:rPr lang="en-US" sz="2800" dirty="0" smtClean="0"/>
              <a:t>Capital: Bujumbura</a:t>
            </a:r>
          </a:p>
          <a:p>
            <a:pPr eaLnBrk="1" hangingPunct="1"/>
            <a:r>
              <a:rPr lang="en-US" sz="2800" dirty="0" smtClean="0"/>
              <a:t>GDP/capita: $700 #1</a:t>
            </a:r>
          </a:p>
          <a:p>
            <a:pPr eaLnBrk="1" hangingPunct="1"/>
            <a:r>
              <a:rPr lang="en-US" sz="2800" dirty="0" smtClean="0"/>
              <a:t>Major Religions: Roman Catholic 59%, Muslim 3%, Protestant 35%, </a:t>
            </a:r>
          </a:p>
        </p:txBody>
      </p:sp>
      <p:pic>
        <p:nvPicPr>
          <p:cNvPr id="73731" name="Picture 11" descr="Burundi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97413" y="4191000"/>
            <a:ext cx="4446587" cy="2667000"/>
          </a:xfrm>
        </p:spPr>
      </p:pic>
      <p:pic>
        <p:nvPicPr>
          <p:cNvPr id="73732" name="Picture 13" descr="Location of Burundi">
            <a:hlinkClick r:id="rId4" tooltip="Location of Burundi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15" descr="Map of Burund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5413" y="0"/>
            <a:ext cx="39385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3200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Algeria 3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95600"/>
            <a:ext cx="50292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919,595 square miles #10</a:t>
            </a:r>
          </a:p>
          <a:p>
            <a:pPr eaLnBrk="1" hangingPunct="1"/>
            <a:r>
              <a:rPr lang="en-US" sz="2800" dirty="0" smtClean="0"/>
              <a:t>Population: 44,758,398</a:t>
            </a:r>
          </a:p>
          <a:p>
            <a:pPr eaLnBrk="1" hangingPunct="1"/>
            <a:r>
              <a:rPr lang="en-US" sz="2800" dirty="0" smtClean="0"/>
              <a:t>Date of Nationhood:  July 5, 1962 from France</a:t>
            </a:r>
          </a:p>
          <a:p>
            <a:pPr eaLnBrk="1" hangingPunct="1"/>
            <a:r>
              <a:rPr lang="en-US" sz="2800" dirty="0" smtClean="0"/>
              <a:t>Capital: Algiers</a:t>
            </a:r>
          </a:p>
          <a:p>
            <a:pPr eaLnBrk="1" hangingPunct="1"/>
            <a:r>
              <a:rPr lang="en-US" sz="2800" dirty="0" smtClean="0"/>
              <a:t>GDP/capita: $11,000</a:t>
            </a:r>
          </a:p>
          <a:p>
            <a:pPr eaLnBrk="1" hangingPunct="1"/>
            <a:r>
              <a:rPr lang="en-US" sz="2800" dirty="0" smtClean="0"/>
              <a:t>Major religions: Sunni Muslim (state religion) 99%</a:t>
            </a:r>
          </a:p>
        </p:txBody>
      </p:sp>
      <p:pic>
        <p:nvPicPr>
          <p:cNvPr id="20483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46750" y="0"/>
            <a:ext cx="3397250" cy="3657600"/>
          </a:xfrm>
        </p:spPr>
      </p:pic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3581400" cy="238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the-world-factbook/graphics/locator/afr/ag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66578"/>
            <a:ext cx="3352800" cy="32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3657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Cabo Verde 30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4196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1,557 square miles</a:t>
            </a:r>
          </a:p>
          <a:p>
            <a:pPr eaLnBrk="1" hangingPunct="1"/>
            <a:r>
              <a:rPr lang="en-US" sz="2800" dirty="0" smtClean="0"/>
              <a:t>Population: 603,901</a:t>
            </a:r>
          </a:p>
          <a:p>
            <a:pPr eaLnBrk="1" hangingPunct="1"/>
            <a:r>
              <a:rPr lang="en-US" sz="2800" dirty="0" smtClean="0"/>
              <a:t>Date of Nationhood:            July 5, 1975 from Portugal</a:t>
            </a:r>
          </a:p>
          <a:p>
            <a:pPr eaLnBrk="1" hangingPunct="1"/>
            <a:r>
              <a:rPr lang="en-US" sz="2800" dirty="0" smtClean="0"/>
              <a:t>Capital: Praia</a:t>
            </a:r>
          </a:p>
          <a:p>
            <a:pPr eaLnBrk="1" hangingPunct="1"/>
            <a:r>
              <a:rPr lang="en-US" sz="2800" dirty="0" smtClean="0"/>
              <a:t>GDP/capita: $6,100</a:t>
            </a:r>
          </a:p>
          <a:p>
            <a:pPr eaLnBrk="1" hangingPunct="1"/>
            <a:r>
              <a:rPr lang="en-US" sz="2800" dirty="0" smtClean="0"/>
              <a:t>Major Religions: Catholic 77%, Protestant 5%</a:t>
            </a:r>
          </a:p>
        </p:txBody>
      </p:sp>
      <p:pic>
        <p:nvPicPr>
          <p:cNvPr id="8192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11" descr="Cape_verde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19600" y="3700463"/>
            <a:ext cx="4724400" cy="3157537"/>
          </a:xfrm>
        </p:spPr>
      </p:pic>
      <p:pic>
        <p:nvPicPr>
          <p:cNvPr id="81925" name="Picture 13" descr="Map of Cape Ver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3725" y="0"/>
            <a:ext cx="3470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31242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Cambodia 31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51054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69,898 square miles</a:t>
            </a:r>
          </a:p>
          <a:p>
            <a:pPr eaLnBrk="1" hangingPunct="1"/>
            <a:r>
              <a:rPr lang="en-US" sz="2800" dirty="0" smtClean="0"/>
              <a:t>Population: 16,891,245</a:t>
            </a:r>
          </a:p>
          <a:p>
            <a:pPr eaLnBrk="1" hangingPunct="1"/>
            <a:r>
              <a:rPr lang="en-US" sz="2800" dirty="0" smtClean="0"/>
              <a:t>Date of Nationhood:             November 9, 1953 from France</a:t>
            </a:r>
          </a:p>
          <a:p>
            <a:pPr eaLnBrk="1" hangingPunct="1"/>
            <a:r>
              <a:rPr lang="en-US" sz="2800" dirty="0" smtClean="0"/>
              <a:t>Capital: Phnom Penh</a:t>
            </a:r>
          </a:p>
          <a:p>
            <a:pPr eaLnBrk="1" hangingPunct="1"/>
            <a:r>
              <a:rPr lang="en-US" sz="2800" dirty="0" smtClean="0"/>
              <a:t>GDP/capita: $4,400</a:t>
            </a:r>
          </a:p>
          <a:p>
            <a:pPr eaLnBrk="1" hangingPunct="1"/>
            <a:r>
              <a:rPr lang="en-US" sz="2800" dirty="0" smtClean="0"/>
              <a:t>Major Religions: Buddhism 97%, Islam 2%</a:t>
            </a:r>
          </a:p>
        </p:txBody>
      </p:sp>
      <p:pic>
        <p:nvPicPr>
          <p:cNvPr id="75779" name="Picture 1035" descr="Cambodi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4057650"/>
            <a:ext cx="4191000" cy="2800350"/>
          </a:xfrm>
        </p:spPr>
      </p:pic>
      <p:pic>
        <p:nvPicPr>
          <p:cNvPr id="75780" name="Picture 1037" descr="Location of Cambodia">
            <a:hlinkClick r:id="rId4" tooltip="Location of Cambodi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57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1039" descr="Map of Cambod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1325" y="0"/>
            <a:ext cx="36226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62200"/>
            <a:ext cx="3124200" cy="457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Cameroon 32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43200"/>
            <a:ext cx="487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183,568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30,135,732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      January 1, 1960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Yaoundé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$3,700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Indigenous </a:t>
            </a:r>
            <a:r>
              <a:rPr lang="en-US" sz="2800" dirty="0"/>
              <a:t>2</a:t>
            </a:r>
            <a:r>
              <a:rPr lang="en-US" sz="2800" dirty="0" smtClean="0"/>
              <a:t>%, Catholic 38%, </a:t>
            </a:r>
            <a:r>
              <a:rPr lang="en-US" sz="3000" dirty="0" smtClean="0"/>
              <a:t>Muslim</a:t>
            </a:r>
            <a:r>
              <a:rPr lang="en-US" sz="2800" dirty="0" smtClean="0"/>
              <a:t> 24%, Protestant 26%</a:t>
            </a:r>
          </a:p>
        </p:txBody>
      </p:sp>
      <p:pic>
        <p:nvPicPr>
          <p:cNvPr id="7782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138" y="0"/>
            <a:ext cx="34718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11" descr="Cameroon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3852863"/>
            <a:ext cx="4495800" cy="3005137"/>
          </a:xfrm>
        </p:spPr>
      </p:pic>
      <p:pic>
        <p:nvPicPr>
          <p:cNvPr id="77829" name="Picture 13" descr="image:LocationCameroon.png">
            <a:hlinkClick r:id="rId5" tooltip="image:LocationCameroon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105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667000"/>
            <a:ext cx="304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Canada 33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276600"/>
            <a:ext cx="6324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3,855,101 square miles #2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38,516,736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          July 1, 1867 from UK July 1, 1867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Ottawa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$47,900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39%, Protestant 20%, </a:t>
            </a:r>
            <a:r>
              <a:rPr lang="en-US" sz="3000" dirty="0" smtClean="0"/>
              <a:t>Muslim</a:t>
            </a:r>
            <a:r>
              <a:rPr lang="en-US" sz="2800" dirty="0" smtClean="0"/>
              <a:t> 3%, none 24%</a:t>
            </a:r>
          </a:p>
        </p:txBody>
      </p:sp>
      <p:pic>
        <p:nvPicPr>
          <p:cNvPr id="79875" name="Picture 11" descr="Canad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3771900"/>
            <a:ext cx="4876800" cy="2324100"/>
          </a:xfrm>
        </p:spPr>
      </p:pic>
      <p:pic>
        <p:nvPicPr>
          <p:cNvPr id="79876" name="Picture 13" descr="Map of Ca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68288"/>
            <a:ext cx="60198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15" descr="image:LocationCanada.png">
            <a:hlinkClick r:id="rId5" tooltip="image:LocationCanada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3048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334505" y="2971801"/>
            <a:ext cx="41148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Central African Republic 34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99461"/>
            <a:ext cx="6019800" cy="38151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Size: 240,535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Population: 5,552,228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Date of Nationhood: August 13, 1960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Capital: Bangui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GDP/capita: $800 </a:t>
            </a:r>
            <a:r>
              <a:rPr lang="en-US" sz="2400" dirty="0" smtClean="0"/>
              <a:t>#2 less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Major Religions: Indigenous </a:t>
            </a:r>
            <a:r>
              <a:rPr lang="en-US" sz="2400" dirty="0"/>
              <a:t>1</a:t>
            </a:r>
            <a:r>
              <a:rPr lang="en-US" sz="2400" dirty="0" smtClean="0"/>
              <a:t>%, Christian 89%, Muslim </a:t>
            </a:r>
            <a:r>
              <a:rPr lang="en-US" sz="2400" dirty="0"/>
              <a:t>9</a:t>
            </a:r>
            <a:r>
              <a:rPr lang="en-US" sz="2400" dirty="0" smtClean="0"/>
              <a:t>% </a:t>
            </a:r>
          </a:p>
        </p:txBody>
      </p:sp>
      <p:pic>
        <p:nvPicPr>
          <p:cNvPr id="83971" name="Picture 12" descr="Central_african_republic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-9041"/>
            <a:ext cx="4114800" cy="2755024"/>
          </a:xfrm>
        </p:spPr>
      </p:pic>
      <p:pic>
        <p:nvPicPr>
          <p:cNvPr id="8194" name="Picture 2" descr="https://www.cia.gov/library/publications/the-world-factbook/graphics/maps/ct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783"/>
            <a:ext cx="3302007" cy="35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17564"/>
            <a:ext cx="3169999" cy="308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54240"/>
            <a:ext cx="2209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Chad 35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62101"/>
            <a:ext cx="3505199" cy="5257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Size: 495,755 square miles #20</a:t>
            </a:r>
          </a:p>
          <a:p>
            <a:pPr eaLnBrk="1" hangingPunct="1"/>
            <a:r>
              <a:rPr lang="en-US" sz="2400" dirty="0" smtClean="0"/>
              <a:t>Population: 18,523,165</a:t>
            </a:r>
          </a:p>
          <a:p>
            <a:pPr eaLnBrk="1" hangingPunct="1"/>
            <a:r>
              <a:rPr lang="en-US" sz="2400" dirty="0" smtClean="0"/>
              <a:t>Date of Nationhood:            August 11, 1960 from France</a:t>
            </a:r>
          </a:p>
          <a:p>
            <a:pPr eaLnBrk="1" hangingPunct="1"/>
            <a:r>
              <a:rPr lang="en-US" sz="2400" dirty="0" smtClean="0"/>
              <a:t>Capital: N’Djamena</a:t>
            </a:r>
          </a:p>
          <a:p>
            <a:pPr eaLnBrk="1" hangingPunct="1"/>
            <a:r>
              <a:rPr lang="en-US" sz="2400" dirty="0" smtClean="0"/>
              <a:t>GDP/capita: $</a:t>
            </a:r>
            <a:r>
              <a:rPr lang="en-US" sz="2400" dirty="0" smtClean="0"/>
              <a:t>1,400 </a:t>
            </a:r>
          </a:p>
          <a:p>
            <a:pPr marL="0" indent="0" eaLnBrk="1" hangingPunct="1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#7-8 less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Major Religions: </a:t>
            </a:r>
            <a:r>
              <a:rPr lang="en-US" sz="2600" dirty="0" smtClean="0"/>
              <a:t>Muslim</a:t>
            </a:r>
            <a:r>
              <a:rPr lang="en-US" sz="2400" dirty="0" smtClean="0"/>
              <a:t> 52%, Catholic 20%, Protestant 24%, none 3%</a:t>
            </a:r>
          </a:p>
        </p:txBody>
      </p:sp>
      <p:pic>
        <p:nvPicPr>
          <p:cNvPr id="9218" name="Picture 2" descr="https://www.cia.gov/library/publications/the-world-factbook/graphics/maps/cd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76" y="1295400"/>
            <a:ext cx="2553924" cy="55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0"/>
            <a:ext cx="2912269" cy="28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cia.gov/library/publications/resources/the-world-factbook/attachments/flags/CD-fla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04" y="3505200"/>
            <a:ext cx="3303372" cy="22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438400"/>
            <a:ext cx="2809875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Chile 36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200400"/>
            <a:ext cx="5562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291,932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18,549,457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          February 12, 1818 from Spain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Santiago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$25,400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Roman Catholic 60%, Protestant 18%, None 17%</a:t>
            </a:r>
          </a:p>
        </p:txBody>
      </p:sp>
      <p:pic>
        <p:nvPicPr>
          <p:cNvPr id="88067" name="Picture 13" descr="Location of Chile">
            <a:hlinkClick r:id="rId3" tooltip="Location of Ch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956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15" descr="Map of Ch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9325" y="0"/>
            <a:ext cx="311467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18" descr="Flag of Chi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47800"/>
            <a:ext cx="2667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752600"/>
            <a:ext cx="2438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China 37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5105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3,705,407 square miles #4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1,413,142,846  #2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          October 1, 1949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Beijing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$17,600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Atheism 52%, Buddhism 18%, Folk religion 22%, Muslim 2%, Christian 5%</a:t>
            </a:r>
          </a:p>
        </p:txBody>
      </p:sp>
      <p:pic>
        <p:nvPicPr>
          <p:cNvPr id="901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10" descr="Image:LocationPRChina.png">
            <a:hlinkClick r:id="rId4" tooltip="Image:LocationPRChin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038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13" descr="Chin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029200" y="3900488"/>
            <a:ext cx="4495800" cy="299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7400"/>
            <a:ext cx="3429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Colombia 38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51054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439,735 square miles</a:t>
            </a:r>
          </a:p>
          <a:p>
            <a:pPr eaLnBrk="1" hangingPunct="1"/>
            <a:r>
              <a:rPr lang="en-US" sz="2800" dirty="0" smtClean="0"/>
              <a:t>Population: 49,336,454</a:t>
            </a:r>
          </a:p>
          <a:p>
            <a:pPr eaLnBrk="1" hangingPunct="1"/>
            <a:r>
              <a:rPr lang="en-US" sz="2800" dirty="0" smtClean="0"/>
              <a:t>Date of Nationhood:            August 7, 1819 from Spain</a:t>
            </a:r>
          </a:p>
          <a:p>
            <a:pPr eaLnBrk="1" hangingPunct="1"/>
            <a:r>
              <a:rPr lang="en-US" sz="2800" dirty="0" smtClean="0"/>
              <a:t>Capital: Bogotá</a:t>
            </a:r>
          </a:p>
          <a:p>
            <a:pPr eaLnBrk="1" hangingPunct="1"/>
            <a:r>
              <a:rPr lang="en-US" sz="2800" dirty="0" smtClean="0"/>
              <a:t>GDP/capita: $14,600</a:t>
            </a:r>
          </a:p>
          <a:p>
            <a:pPr eaLnBrk="1" hangingPunct="1"/>
            <a:r>
              <a:rPr lang="en-US" sz="2800" dirty="0" smtClean="0"/>
              <a:t>Major Religions: Christian 92%, None 7%</a:t>
            </a:r>
          </a:p>
        </p:txBody>
      </p:sp>
      <p:pic>
        <p:nvPicPr>
          <p:cNvPr id="9216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8600" y="0"/>
            <a:ext cx="383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11" descr="Colombi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29200" y="4108450"/>
            <a:ext cx="4114800" cy="2749550"/>
          </a:xfrm>
        </p:spPr>
      </p:pic>
      <p:pic>
        <p:nvPicPr>
          <p:cNvPr id="92165" name="Picture 13" descr="image:LocationColombia.png">
            <a:hlinkClick r:id="rId5" tooltip="image:LocationColombia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48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924050"/>
            <a:ext cx="3352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Comoros 39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8006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862 square miles</a:t>
            </a:r>
          </a:p>
          <a:p>
            <a:pPr eaLnBrk="1" hangingPunct="1"/>
            <a:r>
              <a:rPr lang="en-US" sz="2800" dirty="0" smtClean="0"/>
              <a:t>Population: 888,378</a:t>
            </a:r>
          </a:p>
          <a:p>
            <a:pPr eaLnBrk="1" hangingPunct="1"/>
            <a:r>
              <a:rPr lang="en-US" sz="2800" dirty="0" smtClean="0"/>
              <a:t>Date of Nationhood: July 6, 1975 from France</a:t>
            </a:r>
          </a:p>
          <a:p>
            <a:pPr eaLnBrk="1" hangingPunct="1"/>
            <a:r>
              <a:rPr lang="en-US" sz="2800" dirty="0" smtClean="0"/>
              <a:t>Capital: </a:t>
            </a:r>
            <a:r>
              <a:rPr lang="en-US" sz="2800" dirty="0" err="1" smtClean="0"/>
              <a:t>Moroni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GDP/capita: $3,200</a:t>
            </a:r>
          </a:p>
          <a:p>
            <a:pPr eaLnBrk="1" hangingPunct="1"/>
            <a:r>
              <a:rPr lang="en-US" sz="2800" dirty="0" smtClean="0"/>
              <a:t>Major Religions: Muslim 98%, Christian 2%</a:t>
            </a:r>
          </a:p>
        </p:txBody>
      </p:sp>
      <p:pic>
        <p:nvPicPr>
          <p:cNvPr id="94211" name="Picture 7" descr="Location of Comoros">
            <a:hlinkClick r:id="rId3" tooltip="Location of Comoros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4572000" cy="210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9" descr="Comoros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002088"/>
            <a:ext cx="42672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11" descr="Map of Comor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2438" y="0"/>
            <a:ext cx="36115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828800"/>
            <a:ext cx="2819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Andorra 4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50292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181 square miles #17</a:t>
            </a:r>
          </a:p>
          <a:p>
            <a:pPr eaLnBrk="1" hangingPunct="1"/>
            <a:r>
              <a:rPr lang="en-US" sz="2800" dirty="0" smtClean="0"/>
              <a:t>Population: 85,468 </a:t>
            </a:r>
            <a:r>
              <a:rPr lang="en-US" sz="2800" dirty="0" smtClean="0"/>
              <a:t>#11 less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1287 (National Day: September 8)</a:t>
            </a:r>
          </a:p>
          <a:p>
            <a:pPr eaLnBrk="1" hangingPunct="1"/>
            <a:r>
              <a:rPr lang="en-US" sz="2800" dirty="0" smtClean="0"/>
              <a:t>Capital: Andorra la </a:t>
            </a:r>
            <a:r>
              <a:rPr lang="en-US" sz="2800" dirty="0" err="1" smtClean="0"/>
              <a:t>Vella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GDP/capita: $49,900 </a:t>
            </a:r>
            <a:r>
              <a:rPr lang="en-US" sz="2800" dirty="0" smtClean="0"/>
              <a:t>#20 same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Roman Catholic (predominant)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132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34" descr="LocationAndor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resources/the-world-factbook/attachments/maps/AN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614"/>
            <a:ext cx="3703320" cy="39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8800"/>
            <a:ext cx="54864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Democratic Republic of Congo 40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2590800"/>
            <a:ext cx="5867399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905,354 square miles #11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111,859,928 #14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June 30, 1960 from Belgium</a:t>
            </a:r>
          </a:p>
          <a:p>
            <a:pPr eaLnBrk="1" hangingPunct="1"/>
            <a:r>
              <a:rPr lang="en-US" sz="2800" dirty="0" smtClean="0"/>
              <a:t>Capital: Kinshasa</a:t>
            </a:r>
          </a:p>
          <a:p>
            <a:pPr eaLnBrk="1" hangingPunct="1"/>
            <a:r>
              <a:rPr lang="en-US" sz="2800" dirty="0" smtClean="0"/>
              <a:t>GDP/capita: $</a:t>
            </a:r>
            <a:r>
              <a:rPr lang="en-US" sz="2800" dirty="0" smtClean="0"/>
              <a:t>1,100 #3-4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Catholic 30%, Protestant 27%, </a:t>
            </a:r>
            <a:r>
              <a:rPr lang="en-US" sz="2800" dirty="0" err="1" smtClean="0"/>
              <a:t>Kimbanguist</a:t>
            </a:r>
            <a:r>
              <a:rPr lang="en-US" sz="2800" dirty="0" smtClean="0"/>
              <a:t> </a:t>
            </a:r>
            <a:r>
              <a:rPr lang="en-US" sz="2800" dirty="0"/>
              <a:t>3</a:t>
            </a:r>
            <a:r>
              <a:rPr lang="en-US" sz="2800" dirty="0" smtClean="0"/>
              <a:t>%, other Christian 37%, Muslim 1%</a:t>
            </a:r>
          </a:p>
        </p:txBody>
      </p:sp>
      <p:pic>
        <p:nvPicPr>
          <p:cNvPr id="96261" name="Picture 22" descr="Flag of Congo, Democratic Republic of th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0"/>
            <a:ext cx="2537718" cy="1691812"/>
          </a:xfrm>
        </p:spPr>
      </p:pic>
      <p:pic>
        <p:nvPicPr>
          <p:cNvPr id="10242" name="Picture 2" descr="https://www.cia.gov/library/publications/the-world-factbook/graphics/maps/cg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39" y="0"/>
            <a:ext cx="3711521" cy="39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090666"/>
            <a:ext cx="2845287" cy="276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0"/>
            <a:ext cx="5297488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Republic of Congo 41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95600"/>
            <a:ext cx="51054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132,047 square miles</a:t>
            </a:r>
          </a:p>
          <a:p>
            <a:pPr eaLnBrk="1" hangingPunct="1"/>
            <a:r>
              <a:rPr lang="en-US" sz="2800" dirty="0" smtClean="0"/>
              <a:t>Population: 5,677,493</a:t>
            </a:r>
          </a:p>
          <a:p>
            <a:pPr eaLnBrk="1" hangingPunct="1"/>
            <a:r>
              <a:rPr lang="en-US" sz="2800" dirty="0" smtClean="0"/>
              <a:t>Date of Nationhood:            August 15,1960 from France</a:t>
            </a:r>
          </a:p>
          <a:p>
            <a:pPr eaLnBrk="1" hangingPunct="1"/>
            <a:r>
              <a:rPr lang="en-US" sz="2800" dirty="0" smtClean="0"/>
              <a:t>Capital: Brazzaville</a:t>
            </a:r>
          </a:p>
          <a:p>
            <a:pPr eaLnBrk="1" hangingPunct="1"/>
            <a:r>
              <a:rPr lang="en-US" sz="2800" dirty="0" smtClean="0"/>
              <a:t>GDP/capita: $3,200 less</a:t>
            </a:r>
          </a:p>
          <a:p>
            <a:pPr eaLnBrk="1" hangingPunct="1"/>
            <a:r>
              <a:rPr lang="en-US" sz="2800" dirty="0" smtClean="0"/>
              <a:t>Major Religions: Catholic 33%, Other Christian 42%, Islam 2%</a:t>
            </a:r>
          </a:p>
        </p:txBody>
      </p:sp>
      <p:pic>
        <p:nvPicPr>
          <p:cNvPr id="9830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4194175"/>
            <a:ext cx="3962400" cy="2663825"/>
          </a:xfrm>
        </p:spPr>
      </p:pic>
      <p:pic>
        <p:nvPicPr>
          <p:cNvPr id="9830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7488" y="0"/>
            <a:ext cx="3846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432559"/>
            <a:ext cx="3962399" cy="38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1981200"/>
            <a:ext cx="3733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Costa Rica 42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90800"/>
            <a:ext cx="51054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19,730 square miles</a:t>
            </a:r>
          </a:p>
          <a:p>
            <a:pPr eaLnBrk="1" hangingPunct="1"/>
            <a:r>
              <a:rPr lang="en-US" sz="2800" dirty="0" smtClean="0"/>
              <a:t>Population: 5,256,612</a:t>
            </a:r>
          </a:p>
          <a:p>
            <a:pPr eaLnBrk="1" hangingPunct="1"/>
            <a:r>
              <a:rPr lang="en-US" sz="2800" dirty="0" smtClean="0"/>
              <a:t>Date of Nationhood:            September 15, 1821 from Spain</a:t>
            </a:r>
          </a:p>
          <a:p>
            <a:pPr eaLnBrk="1" hangingPunct="1"/>
            <a:r>
              <a:rPr lang="en-US" sz="2800" dirty="0" smtClean="0"/>
              <a:t>Capital: San Jose</a:t>
            </a:r>
          </a:p>
          <a:p>
            <a:pPr eaLnBrk="1" hangingPunct="1"/>
            <a:r>
              <a:rPr lang="en-US" sz="2800" dirty="0" smtClean="0"/>
              <a:t>GDP/capita: $21,200</a:t>
            </a:r>
          </a:p>
          <a:p>
            <a:pPr eaLnBrk="1" hangingPunct="1"/>
            <a:r>
              <a:rPr lang="en-US" sz="2800" dirty="0" smtClean="0"/>
              <a:t>Major Religions: Roman Catholic 48%, Protestant 22%, None 27%</a:t>
            </a:r>
          </a:p>
        </p:txBody>
      </p:sp>
      <p:pic>
        <p:nvPicPr>
          <p:cNvPr id="10035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2263" y="0"/>
            <a:ext cx="37417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 descr="Costa_ric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29200" y="4246563"/>
            <a:ext cx="4114800" cy="2611437"/>
          </a:xfrm>
        </p:spPr>
      </p:pic>
      <p:pic>
        <p:nvPicPr>
          <p:cNvPr id="100357" name="Picture 6" descr="image:LocationCostaRica.png">
            <a:hlinkClick r:id="rId5" tooltip="image:LocationCostaRica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" y="0"/>
            <a:ext cx="4648200" cy="213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3248025"/>
            <a:ext cx="388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Cote d’Ivoire 43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55062"/>
            <a:ext cx="4572000" cy="3902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124,503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29,344,847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August 7, 1960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Yamoussoukro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$5,300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 43%, Catholic 17%, Protestant 17%, None 19%</a:t>
            </a:r>
          </a:p>
        </p:txBody>
      </p:sp>
      <p:pic>
        <p:nvPicPr>
          <p:cNvPr id="102403" name="Picture 9" descr="Flag of Cote d'Ivo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16" descr="Map of Cote d'Iv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0"/>
            <a:ext cx="3143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11" descr="https://www.cia.gov/library/publications/the-world-factbook/graphics/locator/af/iv_large_locato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0"/>
            <a:ext cx="2971800" cy="292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0"/>
            <a:ext cx="2971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Croatia 44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95600"/>
            <a:ext cx="51054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21,851 square miles</a:t>
            </a:r>
          </a:p>
          <a:p>
            <a:pPr eaLnBrk="1" hangingPunct="1"/>
            <a:r>
              <a:rPr lang="en-US" sz="2800" dirty="0" smtClean="0"/>
              <a:t>Population: 4,169,239 less</a:t>
            </a:r>
          </a:p>
          <a:p>
            <a:pPr eaLnBrk="1" hangingPunct="1"/>
            <a:r>
              <a:rPr lang="en-US" sz="2800" dirty="0" smtClean="0"/>
              <a:t>Date of Nationhood:            June 25, 1991 from Yugoslavia</a:t>
            </a:r>
          </a:p>
          <a:p>
            <a:pPr eaLnBrk="1" hangingPunct="1"/>
            <a:r>
              <a:rPr lang="en-US" sz="2800" dirty="0" smtClean="0"/>
              <a:t>Capital: Zagreb</a:t>
            </a:r>
          </a:p>
          <a:p>
            <a:pPr eaLnBrk="1" hangingPunct="1"/>
            <a:r>
              <a:rPr lang="en-US" sz="2800" dirty="0" smtClean="0"/>
              <a:t>GDP/capita: $31,600</a:t>
            </a:r>
          </a:p>
          <a:p>
            <a:pPr eaLnBrk="1" hangingPunct="1"/>
            <a:r>
              <a:rPr lang="en-US" sz="2800" dirty="0" smtClean="0"/>
              <a:t>Major Religions:  Roman Catholic 86%, Orthodox 4%</a:t>
            </a:r>
          </a:p>
        </p:txBody>
      </p:sp>
      <p:pic>
        <p:nvPicPr>
          <p:cNvPr id="104453" name="Picture 9" descr="Flag of Croat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14800"/>
            <a:ext cx="4114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www.cia.gov/library/publications/the-world-factbook/graphics/maps/hr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17" y="0"/>
            <a:ext cx="382338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cia.gov/library/publications/the-world-factbook/graphics/locator/eur/hr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" y="-2293939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0"/>
            <a:ext cx="2438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Cuba 45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51054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42,803 square miles</a:t>
            </a:r>
          </a:p>
          <a:p>
            <a:pPr eaLnBrk="1" hangingPunct="1"/>
            <a:r>
              <a:rPr lang="en-US" sz="2800" dirty="0" smtClean="0"/>
              <a:t>Population: 10,982,974 less</a:t>
            </a:r>
          </a:p>
          <a:p>
            <a:pPr eaLnBrk="1" hangingPunct="1"/>
            <a:r>
              <a:rPr lang="en-US" sz="2800" dirty="0" smtClean="0"/>
              <a:t>Date of Nationhood:            1902 from the US</a:t>
            </a:r>
          </a:p>
          <a:p>
            <a:pPr eaLnBrk="1" hangingPunct="1"/>
            <a:r>
              <a:rPr lang="en-US" sz="2800" dirty="0" smtClean="0"/>
              <a:t>Capital: Havana</a:t>
            </a:r>
          </a:p>
          <a:p>
            <a:pPr eaLnBrk="1" hangingPunct="1"/>
            <a:r>
              <a:rPr lang="en-US" sz="2800" dirty="0" smtClean="0"/>
              <a:t>GDP/capita: $12,300 same</a:t>
            </a:r>
          </a:p>
          <a:p>
            <a:pPr eaLnBrk="1" hangingPunct="1"/>
            <a:r>
              <a:rPr lang="en-US" sz="2800" dirty="0" smtClean="0"/>
              <a:t>Major Religions:  Christian 59%, folk 17%, none 23%</a:t>
            </a:r>
          </a:p>
        </p:txBody>
      </p:sp>
      <p:pic>
        <p:nvPicPr>
          <p:cNvPr id="106499" name="Picture 4" descr="Cub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4832350"/>
            <a:ext cx="4038600" cy="2025650"/>
          </a:xfrm>
        </p:spPr>
      </p:pic>
      <p:pic>
        <p:nvPicPr>
          <p:cNvPr id="106500" name="Picture 6" descr="image:LocationCuba.png">
            <a:hlinkClick r:id="rId4" tooltip="image:LocationCub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765425"/>
            <a:ext cx="4286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10" descr="Map of Cub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0"/>
            <a:ext cx="6477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67397"/>
            <a:ext cx="2743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Cyprus 46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67000"/>
            <a:ext cx="4800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3,571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1,308,120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          August 16, 1960 from the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Nicosia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Greek: $41,700    Turkish: $15,109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Greek Orthodox 78%, Muslim 18% </a:t>
            </a:r>
          </a:p>
        </p:txBody>
      </p:sp>
      <p:pic>
        <p:nvPicPr>
          <p:cNvPr id="108547" name="Picture 4" descr="Cyprus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3901" y="4343885"/>
            <a:ext cx="4170099" cy="2514116"/>
          </a:xfrm>
        </p:spPr>
      </p:pic>
      <p:pic>
        <p:nvPicPr>
          <p:cNvPr id="108549" name="Picture 8" descr="Map of Cypr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6" y="-10332"/>
            <a:ext cx="4806869" cy="20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ia.gov/library/publications/the-world-factbook/graphics/locator/eur/cy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83" y="-284298"/>
            <a:ext cx="4314719" cy="462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2743200"/>
            <a:ext cx="3962400" cy="914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Czechia</a:t>
            </a:r>
            <a:r>
              <a:rPr lang="en-US" dirty="0" smtClean="0"/>
              <a:t> 47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546799"/>
            <a:ext cx="5410201" cy="3303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30,450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10,706,242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Jan. 1, 1993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Prague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$40,700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</a:t>
            </a:r>
            <a:r>
              <a:rPr lang="en-US" sz="2800" dirty="0"/>
              <a:t>7%, Protestant 6</a:t>
            </a:r>
            <a:r>
              <a:rPr lang="en-US" sz="2800" dirty="0" smtClean="0"/>
              <a:t>%, None </a:t>
            </a:r>
            <a:r>
              <a:rPr lang="en-US" sz="2800" dirty="0"/>
              <a:t>47%</a:t>
            </a:r>
            <a:endParaRPr lang="en-US" sz="2800" dirty="0" smtClean="0"/>
          </a:p>
        </p:txBody>
      </p:sp>
      <p:pic>
        <p:nvPicPr>
          <p:cNvPr id="110595" name="Picture 11" descr="Czech_fla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4305516"/>
            <a:ext cx="3784168" cy="2522778"/>
          </a:xfrm>
        </p:spPr>
      </p:pic>
      <p:pic>
        <p:nvPicPr>
          <p:cNvPr id="110597" name="Picture 15" descr="Map of Czech Republ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3962400" cy="425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www.cia.gov/library/publications/the-world-factbook/graphics/locator/eur/ez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905000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3048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Denmark 48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0575"/>
            <a:ext cx="47244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Size: 16,639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Population: </a:t>
            </a:r>
            <a:r>
              <a:rPr lang="en-US" sz="2800" dirty="0" smtClean="0"/>
              <a:t>5,946,984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Date of Nationhood: 1128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Capital: Copenhagen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GDP/capita: $</a:t>
            </a:r>
            <a:r>
              <a:rPr lang="en-US" sz="2800" dirty="0" smtClean="0"/>
              <a:t>58,000 #12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Major Religions: Evangelical Lutheran 75%, Muslim 6%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</p:txBody>
      </p:sp>
      <p:pic>
        <p:nvPicPr>
          <p:cNvPr id="112643" name="Picture 7" descr="Map of Den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9888" y="0"/>
            <a:ext cx="36941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11" descr="Location of Denmark">
            <a:hlinkClick r:id="rId4" tooltip="Location of Denmark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5334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13" descr="Flag of Denmar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981450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0" y="3354579"/>
            <a:ext cx="3048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Djibouti 49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44196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Size: 8,957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Population: 976,143</a:t>
            </a:r>
            <a:r>
              <a:rPr lang="en-US" sz="2400" dirty="0"/>
              <a:t> 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Date of Nationhood: June 27, 1977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Capital: Djibouti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GDP/capita: $4,900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Major Religions: </a:t>
            </a:r>
            <a:r>
              <a:rPr lang="en-US" sz="2600" dirty="0" smtClean="0"/>
              <a:t>Muslim</a:t>
            </a:r>
            <a:r>
              <a:rPr lang="en-US" sz="2400" dirty="0" smtClean="0"/>
              <a:t> 94%, Other 6%</a:t>
            </a:r>
          </a:p>
        </p:txBody>
      </p:sp>
      <p:pic>
        <p:nvPicPr>
          <p:cNvPr id="114691" name="Picture 9" descr="Djibouti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175" y="4191000"/>
            <a:ext cx="48228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21" descr="Map of Djibou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35052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the-world-factbook/graphics/locator/afr/dj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5" y="0"/>
            <a:ext cx="3664696" cy="35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2590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Angola 5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953000" cy="4038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Size: 481,353 square miles</a:t>
            </a:r>
          </a:p>
          <a:p>
            <a:pPr eaLnBrk="1" hangingPunct="1"/>
            <a:r>
              <a:rPr lang="en-US" sz="2600" dirty="0" smtClean="0"/>
              <a:t>Population: </a:t>
            </a:r>
            <a:r>
              <a:rPr lang="en-US" sz="2800" dirty="0" smtClean="0"/>
              <a:t>35,981,281</a:t>
            </a:r>
          </a:p>
          <a:p>
            <a:pPr eaLnBrk="1" hangingPunct="1"/>
            <a:r>
              <a:rPr lang="en-US" sz="2600" dirty="0" smtClean="0"/>
              <a:t>Date of Nationhood:           November 1, 1975 from Portugal</a:t>
            </a:r>
          </a:p>
          <a:p>
            <a:pPr eaLnBrk="1" hangingPunct="1"/>
            <a:r>
              <a:rPr lang="en-US" sz="2600" dirty="0" smtClean="0"/>
              <a:t>Capital: Luanda</a:t>
            </a:r>
          </a:p>
          <a:p>
            <a:pPr eaLnBrk="1" hangingPunct="1"/>
            <a:r>
              <a:rPr lang="en-US" sz="2600" dirty="0" smtClean="0"/>
              <a:t>GDP/capita: $5,900 less</a:t>
            </a:r>
          </a:p>
          <a:p>
            <a:pPr eaLnBrk="1" hangingPunct="1"/>
            <a:r>
              <a:rPr lang="en-US" sz="2600" dirty="0" smtClean="0"/>
              <a:t>Major Religions: Catholic 41%,       Protestant 38%, none 12%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16375"/>
            <a:ext cx="42672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4876800" cy="2243138"/>
          </a:xfrm>
        </p:spPr>
      </p:pic>
      <p:pic>
        <p:nvPicPr>
          <p:cNvPr id="24581" name="Picture 1038" descr="Map of Ango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2763" y="0"/>
            <a:ext cx="35512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3124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Dominica 50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2651125"/>
            <a:ext cx="44958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289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74,656 #9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Nov. 3, 1978 from Britain</a:t>
            </a:r>
          </a:p>
          <a:p>
            <a:pPr eaLnBrk="1" hangingPunct="1"/>
            <a:r>
              <a:rPr lang="en-US" sz="2800" dirty="0" smtClean="0"/>
              <a:t>Capital: Roseau</a:t>
            </a:r>
          </a:p>
          <a:p>
            <a:pPr eaLnBrk="1" hangingPunct="1"/>
            <a:r>
              <a:rPr lang="en-US" sz="2800" dirty="0" smtClean="0"/>
              <a:t>GDP/capita: $10,900</a:t>
            </a:r>
          </a:p>
          <a:p>
            <a:pPr eaLnBrk="1" hangingPunct="1"/>
            <a:r>
              <a:rPr lang="en-US" sz="2800" dirty="0" smtClean="0"/>
              <a:t>Major Religions: Catholic 53%, Protestant 30%</a:t>
            </a:r>
          </a:p>
        </p:txBody>
      </p:sp>
      <p:pic>
        <p:nvPicPr>
          <p:cNvPr id="116739" name="Picture 7" descr="Dominic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708525"/>
            <a:ext cx="42862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9" descr="image:LocationDominica.png">
            <a:hlinkClick r:id="rId4" tooltip="image:LocationDominic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resources/the-world-factbook/attachments/maps/DO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25" y="0"/>
            <a:ext cx="419013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20971"/>
            <a:ext cx="52578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Dominican Republic 51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288" y="2478318"/>
            <a:ext cx="4495800" cy="437968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18,791 square miles</a:t>
            </a:r>
          </a:p>
          <a:p>
            <a:pPr eaLnBrk="1" hangingPunct="1"/>
            <a:r>
              <a:rPr lang="en-US" sz="2800" dirty="0" smtClean="0"/>
              <a:t>Population: 10,790,744</a:t>
            </a:r>
          </a:p>
          <a:p>
            <a:pPr eaLnBrk="1" hangingPunct="1"/>
            <a:r>
              <a:rPr lang="en-US" sz="2800" dirty="0" smtClean="0"/>
              <a:t>Date of Nationhood: 1821 from Spain</a:t>
            </a:r>
          </a:p>
          <a:p>
            <a:pPr eaLnBrk="1" hangingPunct="1"/>
            <a:r>
              <a:rPr lang="en-US" sz="2800" dirty="0" smtClean="0"/>
              <a:t>Capital: Santo Domingo</a:t>
            </a:r>
          </a:p>
          <a:p>
            <a:pPr eaLnBrk="1" hangingPunct="1"/>
            <a:r>
              <a:rPr lang="en-US" sz="2800" dirty="0" smtClean="0"/>
              <a:t>GDP/capita: $18,600</a:t>
            </a:r>
          </a:p>
          <a:p>
            <a:pPr eaLnBrk="1" hangingPunct="1"/>
            <a:r>
              <a:rPr lang="en-US" sz="2800" dirty="0" smtClean="0"/>
              <a:t>Major Religions: Catholic 44%, Protestant 21%,   None 29%</a:t>
            </a:r>
          </a:p>
        </p:txBody>
      </p:sp>
      <p:pic>
        <p:nvPicPr>
          <p:cNvPr id="118787" name="Picture 7" descr="Dominican_republic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75" y="3981450"/>
            <a:ext cx="42386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9" descr="Location of the Dominican Republic">
            <a:hlinkClick r:id="rId4" tooltip="Location of the Dominican Republic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0"/>
            <a:ext cx="4648200" cy="213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11" descr="Map of Dominican Republ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2438" y="0"/>
            <a:ext cx="36115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-11349" y="880269"/>
            <a:ext cx="2057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Ecuador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350" y="1760538"/>
            <a:ext cx="5040550" cy="5097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109,483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17,483,326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May 13, 1830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Quito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$10,700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Catholic 69</a:t>
            </a:r>
            <a:r>
              <a:rPr lang="en-US" dirty="0"/>
              <a:t>%, Protestant </a:t>
            </a:r>
            <a:r>
              <a:rPr lang="en-US" dirty="0" smtClean="0"/>
              <a:t>18%,  None 10%,  </a:t>
            </a:r>
          </a:p>
        </p:txBody>
      </p:sp>
      <p:pic>
        <p:nvPicPr>
          <p:cNvPr id="120835" name="Picture 5" descr="Ecuador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466548"/>
            <a:ext cx="4267200" cy="223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7" descr="image:LocationEcuador.png">
            <a:hlinkClick r:id="rId4" tooltip="image:LocationEcuador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8420" y="0"/>
            <a:ext cx="382905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9" descr="Map of Ecua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0275" y="914400"/>
            <a:ext cx="3133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00" y="45883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2514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Egypt 53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7244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386,662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109,546,720 #15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June 18,1953 from Britain</a:t>
            </a:r>
          </a:p>
          <a:p>
            <a:pPr eaLnBrk="1" hangingPunct="1"/>
            <a:r>
              <a:rPr lang="en-US" sz="2800" dirty="0" smtClean="0"/>
              <a:t>Capital: Cairo</a:t>
            </a:r>
          </a:p>
          <a:p>
            <a:pPr eaLnBrk="1" hangingPunct="1"/>
            <a:r>
              <a:rPr lang="en-US" sz="2800" dirty="0" smtClean="0"/>
              <a:t>GDP/capita: $11,600 less</a:t>
            </a:r>
          </a:p>
          <a:p>
            <a:pPr eaLnBrk="1" hangingPunct="1"/>
            <a:r>
              <a:rPr lang="en-US" sz="2800" dirty="0" smtClean="0"/>
              <a:t>Major Religions:      Muslim 90%, Coptic Orthodox 9%, other Christian 1%</a:t>
            </a:r>
          </a:p>
        </p:txBody>
      </p:sp>
      <p:pic>
        <p:nvPicPr>
          <p:cNvPr id="122883" name="Picture 5" descr="Location of Egypt">
            <a:hlinkClick r:id="rId3" tooltip="Location of Egyp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0"/>
            <a:ext cx="42100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4" name="Picture 9" descr="Flag of Egyp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resources/the-world-factbook/attachments/maps/EG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06" y="0"/>
            <a:ext cx="355169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8800"/>
            <a:ext cx="3581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El Salvador 54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572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Size: 8,124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Population:  </a:t>
            </a:r>
            <a:r>
              <a:rPr lang="en-US" sz="2800" dirty="0" smtClean="0"/>
              <a:t>6,602,370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Date of Nationhood: 1821 from Spain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Capital: San Salvador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GDP/ capita: $</a:t>
            </a:r>
            <a:r>
              <a:rPr lang="en-US" sz="2800" dirty="0" smtClean="0"/>
              <a:t>9,100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Major Religion: Roman Catholic 50%, Protestant 36%, None 12%</a:t>
            </a:r>
          </a:p>
        </p:txBody>
      </p:sp>
      <p:pic>
        <p:nvPicPr>
          <p:cNvPr id="124931" name="Picture 5" descr="El_salvador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3981450"/>
            <a:ext cx="45243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7" descr="Image:LocationElSalvador.png">
            <a:hlinkClick r:id="rId4" tooltip="Image:LocationElSalvador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386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resources/the-world-factbook/attachments/maps/ES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89" y="5080"/>
            <a:ext cx="3544011" cy="38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4591824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Equatorial Guinea 55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4648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10,831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1,737,695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Oct. 2, 1968 from Spain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Malabo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$14,600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88%,Protestant 5%, Muslim 2%, other 5%</a:t>
            </a:r>
          </a:p>
        </p:txBody>
      </p:sp>
      <p:pic>
        <p:nvPicPr>
          <p:cNvPr id="126979" name="Picture 7" descr="Location of Equatorial Guinea">
            <a:hlinkClick r:id="rId3" tooltip="Location of Equatorial Guine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9" y="0"/>
            <a:ext cx="46680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9" descr="Missing imageFIAV_63.png Image:FIAV_63.png  Flag ratio: 2:3">
            <a:hlinkClick r:id="rId5" tooltip="Missing imageFIAV_63.png Image:FIAV_63.png  Flag ratio: 2:3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2550" y="4198938"/>
            <a:ext cx="398145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resources/the-world-factbook/attachments/maps/EK-ma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21" y="0"/>
            <a:ext cx="375257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514475"/>
            <a:ext cx="2590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Eritrea 56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7070" y="2514600"/>
            <a:ext cx="4895559" cy="42309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45,405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6,274,796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May 24, 1993 from Ethiopia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Asmara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$1,600 </a:t>
            </a:r>
            <a:r>
              <a:rPr lang="en-US" sz="2800" dirty="0" smtClean="0"/>
              <a:t>#12-14 same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Muslim, Eritrean Orthodox, Catholic, Lutheran, Muslim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29027" name="Picture 5" descr="Eritre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558"/>
            <a:ext cx="42100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www.cia.gov/library/publications/the-world-factbook/graphics/locator/afr/er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428947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cia.gov/library/publications/resources/the-world-factbook/attachments/maps/ER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8577"/>
            <a:ext cx="2314575" cy="24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2971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Estonia 57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7244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17,462 square miles</a:t>
            </a:r>
          </a:p>
          <a:p>
            <a:pPr eaLnBrk="1" hangingPunct="1"/>
            <a:r>
              <a:rPr lang="en-US" sz="2800" dirty="0" smtClean="0"/>
              <a:t>Population: 1,202,762 less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August 20, 1991 from Soviet Union</a:t>
            </a:r>
          </a:p>
          <a:p>
            <a:pPr eaLnBrk="1" hangingPunct="1"/>
            <a:r>
              <a:rPr lang="en-US" sz="2800" dirty="0" smtClean="0"/>
              <a:t>Capital: Tallinn</a:t>
            </a:r>
          </a:p>
          <a:p>
            <a:pPr eaLnBrk="1" hangingPunct="1"/>
            <a:r>
              <a:rPr lang="en-US" sz="2800" dirty="0" smtClean="0"/>
              <a:t>GDP/capita: $38,700</a:t>
            </a:r>
          </a:p>
          <a:p>
            <a:pPr eaLnBrk="1" hangingPunct="1"/>
            <a:r>
              <a:rPr lang="en-US" sz="2800" dirty="0" smtClean="0"/>
              <a:t>Major Religions: Lutheran 10%, Orthodox 16%, Other Protestant 2%, None 54%</a:t>
            </a:r>
          </a:p>
        </p:txBody>
      </p:sp>
      <p:pic>
        <p:nvPicPr>
          <p:cNvPr id="131075" name="Picture 7" descr="Location of Estonia">
            <a:hlinkClick r:id="rId3" tooltip="Location of Estoni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39814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9" descr="Estonia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9150" y="3981450"/>
            <a:ext cx="45148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11" descr="Map of Eston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228600"/>
            <a:ext cx="340836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52354"/>
            <a:ext cx="3704958" cy="53340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Eswatini</a:t>
            </a:r>
            <a:r>
              <a:rPr lang="en-US" sz="4000" dirty="0" smtClean="0"/>
              <a:t> 58</a:t>
            </a:r>
          </a:p>
        </p:txBody>
      </p:sp>
      <p:sp>
        <p:nvSpPr>
          <p:cNvPr id="353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4343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Size: 6,704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Population: 1,130,043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Date of Nationhood: September 6, 1968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Capital: Mbabane and Lobamba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GDP/capita: $8,900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Major Religions: Zionist 40%, Catholic 20%, other Christian 30%, Muslim </a:t>
            </a:r>
            <a:r>
              <a:rPr lang="en-US" sz="2400" dirty="0"/>
              <a:t>2</a:t>
            </a:r>
            <a:r>
              <a:rPr lang="en-US" sz="2400" dirty="0" smtClean="0"/>
              <a:t>%</a:t>
            </a:r>
          </a:p>
        </p:txBody>
      </p:sp>
      <p:pic>
        <p:nvPicPr>
          <p:cNvPr id="353283" name="Picture 5" descr="image:LocationSwaziland.png">
            <a:hlinkClick r:id="rId3" tooltip="image:LocationSwaziland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5257800" cy="241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5" name="Picture 9" descr="Flag of Swazi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2158" y="3657600"/>
            <a:ext cx="498184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www.cia.gov/library/publications/the-world-factbook/graphics/maps/wz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461"/>
            <a:ext cx="3261050" cy="35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431" y="2101312"/>
            <a:ext cx="2971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Ethiopia 59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5486401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Size: 426,372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Population: </a:t>
            </a:r>
            <a:r>
              <a:rPr lang="en-US" sz="2800" dirty="0" smtClean="0"/>
              <a:t>116,462,712 #12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Date of Nationhood: 1941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0" dirty="0" smtClean="0"/>
              <a:t>	from Italy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Capital: Addis Ababa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GDP/capita: $2,300 same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Major Religions: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0" dirty="0" smtClean="0"/>
              <a:t>    Muslim 31%, Ethiopian Orthodox 44%, Protestant 23% </a:t>
            </a:r>
          </a:p>
        </p:txBody>
      </p:sp>
      <p:pic>
        <p:nvPicPr>
          <p:cNvPr id="133124" name="Picture 9" descr="Ethiopi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21956"/>
            <a:ext cx="3818001" cy="218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www.cia.gov/library/publications/the-world-factbook/graphics/maps/et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143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www.cia.gov/library/publications/the-world-factbook/graphics/locator/afr/et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79" y="3657600"/>
            <a:ext cx="3705625" cy="36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0"/>
            <a:ext cx="533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Antigua and Barbuda 6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0256"/>
            <a:ext cx="4953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171 square miles #14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101,489 </a:t>
            </a:r>
            <a:r>
              <a:rPr lang="en-US" sz="2800" dirty="0" smtClean="0"/>
              <a:t>#15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         November 1, 1981 from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Saint John’s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$19,100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Protestant 68%, Catholic </a:t>
            </a:r>
            <a:r>
              <a:rPr lang="en-US" sz="2800" dirty="0"/>
              <a:t>8</a:t>
            </a:r>
            <a:r>
              <a:rPr lang="en-US" sz="2800" dirty="0" smtClean="0"/>
              <a:t>%, none 6%</a:t>
            </a:r>
          </a:p>
        </p:txBody>
      </p:sp>
      <p:pic>
        <p:nvPicPr>
          <p:cNvPr id="2662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800600" cy="2208213"/>
          </a:xfrm>
        </p:spPr>
      </p:pic>
      <p:pic>
        <p:nvPicPr>
          <p:cNvPr id="26629" name="Picture 10" descr="Map of Antigua and Barbu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5163" y="0"/>
            <a:ext cx="33988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resources/the-world-factbook/attachments/flags/AC-fl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953256"/>
            <a:ext cx="43148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52600"/>
            <a:ext cx="2209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Fiji 60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4648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7,055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947,760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Oct. 10, 1970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Suva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$10,400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9%, Protestant 45%, Hindu 28%, </a:t>
            </a:r>
            <a:r>
              <a:rPr lang="en-US" sz="3000" dirty="0" smtClean="0"/>
              <a:t>Muslim</a:t>
            </a:r>
            <a:r>
              <a:rPr lang="en-US" sz="2800" dirty="0" smtClean="0"/>
              <a:t> 6% </a:t>
            </a:r>
          </a:p>
        </p:txBody>
      </p:sp>
      <p:pic>
        <p:nvPicPr>
          <p:cNvPr id="135171" name="Picture 5" descr="Fiji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662488"/>
            <a:ext cx="44196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7" descr="Location of Fiji">
            <a:hlinkClick r:id="rId4" tooltip="Location of Fiji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0"/>
            <a:ext cx="43624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resources/the-world-factbook/attachments/maps/FJ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635" y="0"/>
            <a:ext cx="411996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05000"/>
            <a:ext cx="2895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Finland 61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6482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130,558 square miles</a:t>
            </a:r>
          </a:p>
          <a:p>
            <a:pPr eaLnBrk="1" hangingPunct="1"/>
            <a:r>
              <a:rPr lang="en-US" sz="2800" dirty="0" smtClean="0"/>
              <a:t>Population: 5,614,571</a:t>
            </a:r>
          </a:p>
          <a:p>
            <a:pPr eaLnBrk="1" hangingPunct="1"/>
            <a:r>
              <a:rPr lang="en-US" sz="2800" dirty="0" smtClean="0"/>
              <a:t>Date of Nationhood: Dec. 6, 1917 from Russia</a:t>
            </a:r>
          </a:p>
          <a:p>
            <a:pPr eaLnBrk="1" hangingPunct="1"/>
            <a:r>
              <a:rPr lang="en-US" sz="2800" dirty="0" smtClean="0"/>
              <a:t>Capital: Helsinki</a:t>
            </a:r>
          </a:p>
          <a:p>
            <a:pPr eaLnBrk="1" hangingPunct="1"/>
            <a:r>
              <a:rPr lang="en-US" sz="2800" dirty="0" smtClean="0"/>
              <a:t>GDP/capita: $48,800</a:t>
            </a:r>
          </a:p>
          <a:p>
            <a:pPr eaLnBrk="1" hangingPunct="1"/>
            <a:r>
              <a:rPr lang="en-US" sz="2800" dirty="0" smtClean="0"/>
              <a:t>Major Religions: Lutheran 67%, Other Christian 1%, none 30%</a:t>
            </a:r>
          </a:p>
        </p:txBody>
      </p:sp>
      <p:pic>
        <p:nvPicPr>
          <p:cNvPr id="137220" name="Picture 9" descr="Location of Finland">
            <a:hlinkClick r:id="rId3" tooltip="Location of Finlan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497205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11" descr="Map of Fin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9924" y="0"/>
            <a:ext cx="19634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www.cia.gov/library/publications/resources/the-world-factbook/attachments/flags/FI-fla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19" y="4414520"/>
            <a:ext cx="3943350" cy="242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3276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France 62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52578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248,572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68,521,974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around 800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Paris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$45,000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47%, </a:t>
            </a:r>
            <a:r>
              <a:rPr lang="en-US" sz="3000" dirty="0" smtClean="0"/>
              <a:t>Muslim</a:t>
            </a:r>
            <a:r>
              <a:rPr lang="en-US" sz="2800" dirty="0" smtClean="0"/>
              <a:t> </a:t>
            </a:r>
            <a:r>
              <a:rPr lang="en-US" sz="2800" dirty="0"/>
              <a:t>4</a:t>
            </a:r>
            <a:r>
              <a:rPr lang="en-US" sz="2800" dirty="0" smtClean="0"/>
              <a:t>%, Jewish 1%, none 33%</a:t>
            </a:r>
          </a:p>
        </p:txBody>
      </p:sp>
      <p:pic>
        <p:nvPicPr>
          <p:cNvPr id="139268" name="Picture 9" descr="Map of Fr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390899"/>
            <a:ext cx="3124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11" descr="Flag of Fr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33660"/>
            <a:ext cx="3352800" cy="22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www.cia.gov/library/publications/the-world-factbook/graphics/locator/eur/fr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1504430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52600"/>
            <a:ext cx="2667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Gabon 63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7244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103,347 square miles</a:t>
            </a:r>
          </a:p>
          <a:p>
            <a:pPr eaLnBrk="1" hangingPunct="1"/>
            <a:r>
              <a:rPr lang="en-US" sz="2800" dirty="0" smtClean="0"/>
              <a:t>Population: 2,397,368</a:t>
            </a:r>
          </a:p>
          <a:p>
            <a:pPr eaLnBrk="1" hangingPunct="1"/>
            <a:r>
              <a:rPr lang="en-US" sz="2800" dirty="0" smtClean="0"/>
              <a:t>Date of Nationhood: Aug. 17, 1960 from France</a:t>
            </a:r>
          </a:p>
          <a:p>
            <a:pPr eaLnBrk="1" hangingPunct="1"/>
            <a:r>
              <a:rPr lang="en-US" sz="2800" dirty="0" smtClean="0"/>
              <a:t>Capital: Libreville</a:t>
            </a:r>
          </a:p>
          <a:p>
            <a:pPr eaLnBrk="1" hangingPunct="1"/>
            <a:r>
              <a:rPr lang="en-US" sz="2800" dirty="0" smtClean="0"/>
              <a:t>GDP/capita: $13,800 less</a:t>
            </a:r>
          </a:p>
          <a:p>
            <a:pPr eaLnBrk="1" hangingPunct="1"/>
            <a:r>
              <a:rPr lang="en-US" sz="2800" dirty="0" smtClean="0"/>
              <a:t>Major Religions: Catholic 42%, Protestant 12%, other Christian 27%, Muslim 10%</a:t>
            </a:r>
          </a:p>
        </p:txBody>
      </p:sp>
      <p:pic>
        <p:nvPicPr>
          <p:cNvPr id="141315" name="Picture 5" descr="Gabon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48063"/>
            <a:ext cx="441960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7" descr="Location of Gabon">
            <a:hlinkClick r:id="rId4" tooltip="Location of Gab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0"/>
            <a:ext cx="45148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www.cia.gov/library/publications/resources/the-world-factbook/attachments/maps/GB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10160"/>
            <a:ext cx="31242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375285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Gambia 64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4958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4,361 square miles</a:t>
            </a:r>
          </a:p>
          <a:p>
            <a:pPr eaLnBrk="1" hangingPunct="1"/>
            <a:r>
              <a:rPr lang="en-US" sz="2800" dirty="0" smtClean="0"/>
              <a:t>Population: 2,468,569</a:t>
            </a:r>
          </a:p>
          <a:p>
            <a:pPr eaLnBrk="1" hangingPunct="1"/>
            <a:r>
              <a:rPr lang="en-US" sz="2800" dirty="0" smtClean="0"/>
              <a:t>Date of Nationhood: Feb. 18, 1965 from Britain</a:t>
            </a:r>
          </a:p>
          <a:p>
            <a:pPr eaLnBrk="1" hangingPunct="1"/>
            <a:r>
              <a:rPr lang="en-US" sz="2800" dirty="0" smtClean="0"/>
              <a:t>Capital: Banjul</a:t>
            </a:r>
          </a:p>
          <a:p>
            <a:pPr eaLnBrk="1" hangingPunct="1"/>
            <a:r>
              <a:rPr lang="en-US" sz="2800" dirty="0" smtClean="0"/>
              <a:t>GDP/capita: $2,100 </a:t>
            </a:r>
            <a:r>
              <a:rPr lang="en-US" sz="2800" dirty="0" smtClean="0"/>
              <a:t>#18-21 less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</a:t>
            </a:r>
            <a:r>
              <a:rPr lang="en-US" sz="3000" dirty="0" smtClean="0"/>
              <a:t>Muslim</a:t>
            </a:r>
            <a:r>
              <a:rPr lang="en-US" sz="2800" dirty="0" smtClean="0"/>
              <a:t> 96%, Christian 4%</a:t>
            </a:r>
          </a:p>
        </p:txBody>
      </p:sp>
      <p:pic>
        <p:nvPicPr>
          <p:cNvPr id="143363" name="Picture 5" descr="Gambi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98863"/>
            <a:ext cx="46482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7" descr="image:LocationGambia.png">
            <a:hlinkClick r:id="rId4" tooltip="image:LocationGambi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1338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9" descr="Map of Gambia, Th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762000"/>
            <a:ext cx="48768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-22988" y="609600"/>
            <a:ext cx="2286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Georgia 65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4572000" cy="48006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Size: 26,911 square miles</a:t>
            </a:r>
          </a:p>
          <a:p>
            <a:pPr eaLnBrk="1" hangingPunct="1"/>
            <a:r>
              <a:rPr lang="en-US" sz="3000" dirty="0" smtClean="0"/>
              <a:t>Population: </a:t>
            </a:r>
            <a:r>
              <a:rPr lang="en-US" sz="2800" dirty="0" smtClean="0"/>
              <a:t>4,936,390</a:t>
            </a:r>
          </a:p>
          <a:p>
            <a:pPr eaLnBrk="1" hangingPunct="1"/>
            <a:r>
              <a:rPr lang="en-US" sz="3000" dirty="0" smtClean="0"/>
              <a:t>Date of Nationhood: April 9, 1991 from U.S.S.R.</a:t>
            </a:r>
          </a:p>
          <a:p>
            <a:pPr eaLnBrk="1" hangingPunct="1"/>
            <a:r>
              <a:rPr lang="en-US" sz="3000" dirty="0" smtClean="0"/>
              <a:t>Capital: Tbilisi</a:t>
            </a:r>
          </a:p>
          <a:p>
            <a:pPr eaLnBrk="1" hangingPunct="1"/>
            <a:r>
              <a:rPr lang="en-US" sz="3000" dirty="0" smtClean="0"/>
              <a:t>GDP/capita: $</a:t>
            </a:r>
            <a:r>
              <a:rPr lang="en-US" sz="2800" dirty="0" smtClean="0"/>
              <a:t>15,500</a:t>
            </a:r>
          </a:p>
          <a:p>
            <a:pPr eaLnBrk="1" hangingPunct="1"/>
            <a:r>
              <a:rPr lang="en-US" sz="3000" dirty="0" smtClean="0"/>
              <a:t>Major Religions: Orthodox 84%, Muslim 11%, Armenian 3%</a:t>
            </a:r>
          </a:p>
        </p:txBody>
      </p:sp>
      <p:pic>
        <p:nvPicPr>
          <p:cNvPr id="145411" name="Picture 5" descr="Location of Georgia">
            <a:hlinkClick r:id="rId3" tooltip="Location of Georgi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77020"/>
            <a:ext cx="4679084" cy="215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7" descr="Flag of Georg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25155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2" descr="https://www.cia.gov/library/publications/the-world-factbook/graphics/maps/large/gg-ma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0503" y="-60801"/>
            <a:ext cx="4358898" cy="22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3124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Germany 66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62479"/>
            <a:ext cx="52832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137,847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84,220,184 </a:t>
            </a:r>
            <a:r>
              <a:rPr lang="en-US" sz="2800" dirty="0" smtClean="0"/>
              <a:t>#18 less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Jan. 18, 1871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Berlin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$50,900 #</a:t>
            </a:r>
            <a:r>
              <a:rPr lang="en-US" sz="2800" dirty="0" smtClean="0"/>
              <a:t>18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Protestant 24%, Catholic 27%,  </a:t>
            </a:r>
            <a:r>
              <a:rPr lang="en-US" sz="3000" dirty="0" smtClean="0"/>
              <a:t>Muslim</a:t>
            </a:r>
            <a:r>
              <a:rPr lang="en-US" sz="2800" dirty="0" smtClean="0"/>
              <a:t> 4%, none 41%</a:t>
            </a:r>
          </a:p>
        </p:txBody>
      </p:sp>
      <p:pic>
        <p:nvPicPr>
          <p:cNvPr id="147459" name="Picture 5" descr="Germany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5574" y="4419600"/>
            <a:ext cx="39484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www.cia.gov/library/publications/the-world-factbook/graphics/locator/eur/gm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-2293938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www.cia.gov/library/publications/resources/the-world-factbook/attachments/maps/GM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15240"/>
            <a:ext cx="3860800" cy="41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2667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Ghana 67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34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92,098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33,846,114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March 6, 1957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Accra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$5,400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Christian 71%, Indigenous 5%, </a:t>
            </a:r>
            <a:r>
              <a:rPr lang="en-US" sz="3000" dirty="0" smtClean="0"/>
              <a:t>Muslim</a:t>
            </a:r>
            <a:r>
              <a:rPr lang="en-US" sz="2800" dirty="0" smtClean="0"/>
              <a:t> 20%, none 1%</a:t>
            </a:r>
          </a:p>
        </p:txBody>
      </p:sp>
      <p:pic>
        <p:nvPicPr>
          <p:cNvPr id="149507" name="Picture 5" descr="Ghan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4032250"/>
            <a:ext cx="42291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7" descr="image:LocationGhana.png">
            <a:hlinkClick r:id="rId4" tooltip="image:LocationGhan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42100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ia.gov/library/publications/resources/the-world-factbook/attachments/maps/GH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89" y="20320"/>
            <a:ext cx="3592091" cy="386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891809" y="2406015"/>
            <a:ext cx="2816871" cy="582613"/>
          </a:xfrm>
        </p:spPr>
        <p:txBody>
          <a:bodyPr/>
          <a:lstStyle/>
          <a:p>
            <a:pPr eaLnBrk="1" hangingPunct="1"/>
            <a:r>
              <a:rPr lang="en-US" dirty="0" smtClean="0"/>
              <a:t>Greece 68</a:t>
            </a:r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52434"/>
            <a:ext cx="4648200" cy="39055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50,948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10,497,595 less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1830 from Ottoman Empire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Athens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$29,500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Greek Orthodox 88%, </a:t>
            </a:r>
            <a:r>
              <a:rPr lang="en-US" sz="3000" dirty="0" smtClean="0"/>
              <a:t>Muslim</a:t>
            </a:r>
            <a:r>
              <a:rPr lang="en-US" sz="2800" dirty="0" smtClean="0"/>
              <a:t> 2%, none 10%</a:t>
            </a:r>
          </a:p>
        </p:txBody>
      </p:sp>
      <p:pic>
        <p:nvPicPr>
          <p:cNvPr id="21506" name="Picture 2" descr="https://www.cia.gov/library/publications/the-world-factbook/graphics/locator/eur/gr_large_locat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3" y="-2390776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cia.gov/library/publications/the-world-factbook/graphics/flags/large/gr-lgfla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03" y="3962400"/>
            <a:ext cx="4284397" cy="27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www.cia.gov/library/publications/resources/the-world-factbook/attachments/maps/GR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28" y="30162"/>
            <a:ext cx="3616972" cy="388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2819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Grenada 69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44958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133 square miles #11</a:t>
            </a:r>
          </a:p>
          <a:p>
            <a:pPr eaLnBrk="1" hangingPunct="1"/>
            <a:r>
              <a:rPr lang="en-US" sz="2800" dirty="0" smtClean="0"/>
              <a:t>Population: 114,299</a:t>
            </a:r>
          </a:p>
          <a:p>
            <a:pPr eaLnBrk="1" hangingPunct="1"/>
            <a:r>
              <a:rPr lang="en-US" sz="2800" dirty="0" smtClean="0"/>
              <a:t>Date of nationhood: Feb. 7, 1974 from Britain</a:t>
            </a:r>
          </a:p>
          <a:p>
            <a:pPr eaLnBrk="1" hangingPunct="1"/>
            <a:r>
              <a:rPr lang="en-US" sz="2800" dirty="0" smtClean="0"/>
              <a:t>Capital: Saint George’s</a:t>
            </a:r>
          </a:p>
          <a:p>
            <a:pPr eaLnBrk="1" hangingPunct="1"/>
            <a:r>
              <a:rPr lang="en-US" sz="2800" dirty="0" smtClean="0"/>
              <a:t>GDP/capita: $13,700 less</a:t>
            </a:r>
          </a:p>
          <a:p>
            <a:pPr eaLnBrk="1" hangingPunct="1"/>
            <a:r>
              <a:rPr lang="en-US" sz="2800" dirty="0" smtClean="0"/>
              <a:t>Major Religions: Catholic 36%, Protestant 49%, none 6%, Rastafarian 1%</a:t>
            </a:r>
          </a:p>
        </p:txBody>
      </p:sp>
      <p:pic>
        <p:nvPicPr>
          <p:cNvPr id="153603" name="Picture 5" descr="Grenad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5" y="3981450"/>
            <a:ext cx="4772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4" name="Picture 7" descr="Location of Grenada">
            <a:hlinkClick r:id="rId4" tooltip="Location of Grenad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www.cia.gov/library/publications/resources/the-world-factbook/attachments/maps/GJ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20" y="0"/>
            <a:ext cx="355962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90800"/>
            <a:ext cx="3429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Argentina 7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3367088"/>
            <a:ext cx="5486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1,073,518 square miles #8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46,621,847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1816, from Spain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Buenos Aires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$11,500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Roman Catholic 63%, Protestant 15%, none 19%</a:t>
            </a:r>
          </a:p>
        </p:txBody>
      </p:sp>
      <p:pic>
        <p:nvPicPr>
          <p:cNvPr id="28675" name="Picture 7" descr="Map of Argentina">
            <a:hlinkClick r:id="rId3" tooltip="Map of Argentin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1763" y="0"/>
            <a:ext cx="19526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Location of Argentina">
            <a:hlinkClick r:id="rId5" tooltip="Location of Argentin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0"/>
            <a:ext cx="5791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resources/the-world-factbook/attachments/flags/AR-fla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40848"/>
            <a:ext cx="3611561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3429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Guatemala 70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800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42,043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17,980,803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Sept. 15, 1821 from Spain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Guatemala City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$8,900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Catholic 42%, Protestant 39%, none 14%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55651" name="Picture 5" descr="Guatemal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7" descr="Location of Guatemala">
            <a:hlinkClick r:id="rId4" tooltip="Location of Guatemal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434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www.cia.gov/library/publications/resources/the-world-factbook/attachments/maps/GT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89" y="0"/>
            <a:ext cx="354093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847545" y="1834566"/>
            <a:ext cx="2895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Guinea 71</a:t>
            </a:r>
            <a:endParaRPr lang="en-US" sz="4000" dirty="0" smtClean="0"/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724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94,926 square miles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13,607,249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Oct. 2, 1958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Conakry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$2,600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 89%, Christian 7%, Indigenous 2%, none 2%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57699" name="Picture 5" descr="Guine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0" name="Picture 7" descr="Map of Guin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57200"/>
            <a:ext cx="3143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Picture 9" descr="Location of Guinea">
            <a:hlinkClick r:id="rId5" tooltip="Location of Guine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2" y="1686281"/>
            <a:ext cx="449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Guinea-Bissau 72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" y="2526743"/>
            <a:ext cx="4924425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13,947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2,078,820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Sept. 10, 1974 from Portugal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Bissau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$1,800 </a:t>
            </a:r>
            <a:r>
              <a:rPr lang="en-US" sz="2800" dirty="0" smtClean="0"/>
              <a:t>#16 same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Indigenous 31%, Muslim 46%, </a:t>
            </a:r>
            <a:r>
              <a:rPr lang="en-US" sz="2800" dirty="0"/>
              <a:t>none </a:t>
            </a:r>
            <a:r>
              <a:rPr lang="en-US" sz="2800" dirty="0" smtClean="0"/>
              <a:t>4%, Christian 19%</a:t>
            </a:r>
          </a:p>
        </p:txBody>
      </p:sp>
      <p:pic>
        <p:nvPicPr>
          <p:cNvPr id="159747" name="Picture 5" descr="Guinea_bissau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072" y="4724400"/>
            <a:ext cx="425192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7" descr="image:LocationGuineaBissau.png">
            <a:hlinkClick r:id="rId4" tooltip="image:LocationGuineaBissau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www.cia.gov/library/publications/resources/the-world-factbook/attachments/maps/PU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0319"/>
            <a:ext cx="4170680" cy="44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371600"/>
            <a:ext cx="2971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Guyana 73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4876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83,000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791,739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May 26, 1966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Georgetown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</a:t>
            </a:r>
            <a:r>
              <a:rPr lang="en-US" smtClean="0"/>
              <a:t>: $21,900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Christian 63%, Hindu 25%, Muslim 7%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61795" name="Picture 5" descr="Guyan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4175"/>
            <a:ext cx="4419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6" name="Picture 7" descr="image:LocationGuyana.png">
            <a:hlinkClick r:id="rId4" tooltip="image:LocationGuyan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0"/>
            <a:ext cx="35052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www.cia.gov/library/publications/resources/the-world-factbook/attachments/maps/GY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15" y="5080"/>
            <a:ext cx="3759285" cy="40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18260" y="1558322"/>
            <a:ext cx="2209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Haiti 74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5029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10,714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11,470,261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Jan.1, 1804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Port-au-Prince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2,900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55%, Protestant 29%,    Voodoo 2%, none 10%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63843" name="Picture 5" descr="Haiti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08450"/>
            <a:ext cx="41148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4" name="Picture 7" descr="image:LocationHaiti.png">
            <a:hlinkClick r:id="rId4" tooltip="image:LocationHaiti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0"/>
            <a:ext cx="3810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5" name="Picture 9" descr="Map of Hait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048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33728"/>
            <a:ext cx="327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Honduras 75</a:t>
            </a:r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40304"/>
            <a:ext cx="4800600" cy="441769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43,278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9,571,352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1821 from Spain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Tegucigalpa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</a:t>
            </a:r>
            <a:r>
              <a:rPr lang="en-US" dirty="0" smtClean="0"/>
              <a:t>5,600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Catholic 34%, Protestant 48%, None 17%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65891" name="Picture 5" descr="Map of Hondu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09600"/>
            <a:ext cx="31337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7" descr="Flag of Hondu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3434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9" descr="image:LocationHonduras.png">
            <a:hlinkClick r:id="rId5" tooltip="image:LocationHonduras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0"/>
            <a:ext cx="4267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00200"/>
            <a:ext cx="3200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Hungary 76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4953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35,918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9,670,009 </a:t>
            </a:r>
            <a:r>
              <a:rPr lang="en-US" dirty="0" smtClean="0"/>
              <a:t>less</a:t>
            </a:r>
            <a:r>
              <a:rPr lang="en-US" dirty="0"/>
              <a:t> 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1867 from Austria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Budapest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</a:t>
            </a:r>
            <a:r>
              <a:rPr lang="en-US" dirty="0" smtClean="0"/>
              <a:t>33,600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Catholic 37%, Protestant 16%,  none 18%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67939" name="Picture 5" descr="Map of Hung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"/>
            <a:ext cx="3810000" cy="194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0" name="Picture 7" descr="Flag of Hung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www.cia.gov/library/publications/the-world-factbook/graphics/locator/eur/hu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-990601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940688" y="1752600"/>
            <a:ext cx="2971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Iceland 77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" y="2590800"/>
            <a:ext cx="5236464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39,769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360,872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930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Reykjavik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</a:t>
            </a:r>
            <a:r>
              <a:rPr lang="en-US" dirty="0" smtClean="0"/>
              <a:t>$53,600 #17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Lutheran 62%, Catholic 4%, other Christian 15%, none </a:t>
            </a:r>
            <a:r>
              <a:rPr lang="en-US" dirty="0"/>
              <a:t>8</a:t>
            </a:r>
            <a:r>
              <a:rPr lang="en-US" dirty="0" smtClean="0"/>
              <a:t>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69988" name="Picture 7" descr="Flag of Ice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3981450"/>
            <a:ext cx="40290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9" name="Picture 9" descr="Location of Iceland">
            <a:hlinkClick r:id="rId4" tooltip="Location of Iceland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the-world-factbook/graphics/maps/ic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553603" cy="38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828800"/>
            <a:ext cx="2209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India 78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87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1,269,219 square miles #7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1,428,627,663 #1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Aug. 15, 1947 from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New Delhi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6,600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Hindu 80%, Muslim 14%, Christian 2%</a:t>
            </a:r>
          </a:p>
        </p:txBody>
      </p:sp>
      <p:pic>
        <p:nvPicPr>
          <p:cNvPr id="172035" name="Picture 5" descr="Map of In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632444" cy="38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Picture 7" descr="Flag of In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225" y="3981450"/>
            <a:ext cx="4295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7" name="Picture 9" descr="Location of India">
            <a:hlinkClick r:id="rId5" tooltip="Location of Indi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0"/>
            <a:ext cx="4267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8800"/>
            <a:ext cx="327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Indonesia 79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48768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735,358 square miles #14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279,476,346 </a:t>
            </a:r>
            <a:r>
              <a:rPr lang="en-US" sz="2800" dirty="0" smtClean="0"/>
              <a:t>#4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Dec. 27, 1949 from The Netherlands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Jakarta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$11,900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</a:t>
            </a:r>
            <a:r>
              <a:rPr lang="en-US" sz="3000" dirty="0" smtClean="0"/>
              <a:t>Muslim</a:t>
            </a:r>
            <a:r>
              <a:rPr lang="en-US" sz="2800" dirty="0" smtClean="0"/>
              <a:t> 87%, Christian 10%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74084" name="Picture 7" descr="Flag of Indone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657600"/>
            <a:ext cx="42576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5" name="Picture 9" descr="Location of Indonesia">
            <a:hlinkClick r:id="rId4" tooltip="Location of Indonesi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"/>
            <a:ext cx="33528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s://www.cia.gov/library/publications/resources/the-world-factbook/attachments/maps/ID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50" y="20321"/>
            <a:ext cx="5494169" cy="27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057400"/>
            <a:ext cx="2819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Armenia 8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90800"/>
            <a:ext cx="4953000" cy="4038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Size: 11,483 square miles</a:t>
            </a:r>
          </a:p>
          <a:p>
            <a:pPr eaLnBrk="1" hangingPunct="1"/>
            <a:r>
              <a:rPr lang="en-US" sz="2600" dirty="0" smtClean="0"/>
              <a:t>Population: </a:t>
            </a:r>
            <a:r>
              <a:rPr lang="en-US" sz="2800" dirty="0" smtClean="0"/>
              <a:t>2,989,091 less</a:t>
            </a:r>
          </a:p>
          <a:p>
            <a:pPr eaLnBrk="1" hangingPunct="1"/>
            <a:r>
              <a:rPr lang="en-US" sz="2600" dirty="0" smtClean="0"/>
              <a:t>Date of Nationhood: September 23, 1991  from Soviet Union</a:t>
            </a:r>
          </a:p>
          <a:p>
            <a:pPr eaLnBrk="1" hangingPunct="1"/>
            <a:r>
              <a:rPr lang="en-US" sz="2600" dirty="0" smtClean="0"/>
              <a:t>Capital: Yerevan</a:t>
            </a:r>
          </a:p>
          <a:p>
            <a:pPr eaLnBrk="1" hangingPunct="1"/>
            <a:r>
              <a:rPr lang="en-US" sz="2600" dirty="0" smtClean="0"/>
              <a:t>GDP/capita: $14,200</a:t>
            </a:r>
          </a:p>
          <a:p>
            <a:pPr eaLnBrk="1" hangingPunct="1"/>
            <a:r>
              <a:rPr lang="en-US" sz="2600" dirty="0" smtClean="0"/>
              <a:t>Major Religions: Armenian Apostolic 93%, Other Christian </a:t>
            </a:r>
            <a:r>
              <a:rPr lang="en-US" sz="2600" dirty="0"/>
              <a:t>3</a:t>
            </a:r>
            <a:r>
              <a:rPr lang="en-US" sz="2600" dirty="0" smtClean="0"/>
              <a:t>%</a:t>
            </a:r>
          </a:p>
        </p:txBody>
      </p:sp>
      <p:pic>
        <p:nvPicPr>
          <p:cNvPr id="3072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441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943600" y="0"/>
            <a:ext cx="3200400" cy="343445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8537"/>
            <a:ext cx="2909869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1354138"/>
            <a:ext cx="20955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Iran 80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27849"/>
            <a:ext cx="4572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636,371 square miles #17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87,590,873 </a:t>
            </a:r>
            <a:r>
              <a:rPr lang="en-US" sz="2800" dirty="0" smtClean="0"/>
              <a:t>#17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April 1, 1979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Tehran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$12,400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 99% official, other(Christian &amp; Jew) 1%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76131" name="Picture 5" descr="Map of Ir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0"/>
            <a:ext cx="31623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Flag of Ir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2138" y="3733800"/>
            <a:ext cx="47418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3" name="Picture 9" descr="image:LocationIran.png">
            <a:hlinkClick r:id="rId5" tooltip="image:LocationIran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0"/>
            <a:ext cx="37338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828800"/>
            <a:ext cx="2057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Iraq 81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" y="2971800"/>
            <a:ext cx="4495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169,235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41,266,109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Sept.1, 2003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Baghdad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9,000 </a:t>
            </a:r>
            <a:r>
              <a:rPr lang="en-US" sz="2800" dirty="0" smtClean="0"/>
              <a:t>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</a:t>
            </a:r>
            <a:r>
              <a:rPr lang="en-US" sz="3000" dirty="0" smtClean="0"/>
              <a:t>Muslim (official)</a:t>
            </a:r>
            <a:r>
              <a:rPr lang="en-US" sz="2800" dirty="0" smtClean="0"/>
              <a:t>  98%, Christian 1%, other 1%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78179" name="Picture 7" descr="Image:LocationIraq.png">
            <a:hlinkClick r:id="rId3" tooltip="Image:LocationIraq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9" descr="Map of Ira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81000"/>
            <a:ext cx="3143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8" descr="Ira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762375"/>
            <a:ext cx="4648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600200"/>
            <a:ext cx="274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Ireland 82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5562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27,133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5,323,991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Dec. 11, 1922 from UK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Dublin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</a:t>
            </a:r>
            <a:r>
              <a:rPr lang="en-US" dirty="0" smtClean="0"/>
              <a:t>$102,500 #5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Catholic 78%, Other Christian 6%, Muslim 1%, none 10%</a:t>
            </a:r>
          </a:p>
        </p:txBody>
      </p:sp>
      <p:pic>
        <p:nvPicPr>
          <p:cNvPr id="180228" name="Picture 7" descr="Flag of Ire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454"/>
            <a:ext cx="3352800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www.cia.gov/library/publications/the-world-factbook/graphics/locator/eur/ei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-1447800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cia.gov/library/publications/resources/the-world-factbook/attachments/maps/EI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7" y="3495674"/>
            <a:ext cx="31242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1898587"/>
            <a:ext cx="22479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Israel 83</a:t>
            </a:r>
          </a:p>
        </p:txBody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638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8,019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9,066,787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May 14, 1948 from UK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Jerusalem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</a:t>
            </a:r>
            <a:r>
              <a:rPr lang="en-US" dirty="0" smtClean="0"/>
              <a:t>$42,100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Jewish 74%, Muslim 18%, Christian 3%</a:t>
            </a:r>
          </a:p>
        </p:txBody>
      </p:sp>
      <p:pic>
        <p:nvPicPr>
          <p:cNvPr id="182276" name="Picture 7" descr="Flag of Isra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194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7" name="Picture 9" descr="image:LocationIsrael.png">
            <a:hlinkClick r:id="rId4" tooltip="image:LocationIsrael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533400"/>
            <a:ext cx="3048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resources/the-world-factbook/attachments/maps/IS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4325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2129516"/>
            <a:ext cx="1981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Italy 84</a:t>
            </a:r>
          </a:p>
        </p:txBody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" y="2885440"/>
            <a:ext cx="47625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116,348 square miles</a:t>
            </a:r>
          </a:p>
          <a:p>
            <a:pPr eaLnBrk="1" hangingPunct="1"/>
            <a:r>
              <a:rPr lang="en-US" sz="2800" dirty="0" smtClean="0"/>
              <a:t>Population:  </a:t>
            </a:r>
            <a:r>
              <a:rPr lang="en-US" sz="2800" dirty="0" smtClean="0"/>
              <a:t>61,021,855 </a:t>
            </a:r>
            <a:r>
              <a:rPr lang="en-US" sz="2800" dirty="0" smtClean="0"/>
              <a:t>less</a:t>
            </a:r>
          </a:p>
          <a:p>
            <a:pPr eaLnBrk="1" hangingPunct="1"/>
            <a:r>
              <a:rPr lang="en-US" sz="2800" dirty="0" smtClean="0"/>
              <a:t>Date of Nationhood: March 17, 1861</a:t>
            </a:r>
          </a:p>
          <a:p>
            <a:pPr eaLnBrk="1" hangingPunct="1"/>
            <a:r>
              <a:rPr lang="en-US" sz="2800" dirty="0" smtClean="0"/>
              <a:t>Capital: Rome</a:t>
            </a:r>
          </a:p>
          <a:p>
            <a:pPr eaLnBrk="1" hangingPunct="1"/>
            <a:r>
              <a:rPr lang="en-US" sz="2800" dirty="0" smtClean="0"/>
              <a:t>GDP/capita: </a:t>
            </a:r>
            <a:r>
              <a:rPr lang="en-US" sz="2800" dirty="0" smtClean="0"/>
              <a:t>$41,900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Catholic 81%,  Muslim 5%, none 13%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184324" name="Picture 7" descr="Flag of It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267"/>
            <a:ext cx="3600450" cy="38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s://www.cia.gov/library/publications/the-world-factbook/graphics/locator/eur/it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530447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56531"/>
            <a:ext cx="2895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Jamaica 85</a:t>
            </a:r>
          </a:p>
        </p:txBody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4572000" cy="457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4,244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2,820,982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Aug. 6, 1962 from Britain</a:t>
            </a:r>
          </a:p>
          <a:p>
            <a:pPr eaLnBrk="1" hangingPunct="1"/>
            <a:r>
              <a:rPr lang="en-US" sz="2800" dirty="0" smtClean="0"/>
              <a:t>Capital: Kingston</a:t>
            </a:r>
          </a:p>
          <a:p>
            <a:pPr eaLnBrk="1" hangingPunct="1"/>
            <a:r>
              <a:rPr lang="en-US" sz="2800" dirty="0" smtClean="0"/>
              <a:t>GDP/capita: </a:t>
            </a:r>
            <a:r>
              <a:rPr lang="en-US" sz="2800" dirty="0" smtClean="0"/>
              <a:t>$9,600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Protestant 65%, Catholic 2%, none 21%, Rastafarian 1%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186372" name="Picture 7" descr="Flag of Jama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114800"/>
            <a:ext cx="4648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9" descr="image:LocationJamaica.png">
            <a:hlinkClick r:id="rId4" tooltip="image:LocationJamaic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36576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www.cia.gov/library/publications/resources/the-world-factbook/attachments/maps/JM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88" y="192881"/>
            <a:ext cx="4976112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752600"/>
            <a:ext cx="2438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Japan 86</a:t>
            </a:r>
          </a:p>
        </p:txBody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52700"/>
            <a:ext cx="5105400" cy="43053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145,913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123,719,238  </a:t>
            </a:r>
            <a:r>
              <a:rPr lang="en-US" sz="2800" dirty="0" smtClean="0"/>
              <a:t>#11 less</a:t>
            </a:r>
          </a:p>
          <a:p>
            <a:pPr eaLnBrk="1" hangingPunct="1"/>
            <a:r>
              <a:rPr lang="en-US" sz="2800" dirty="0" smtClean="0"/>
              <a:t>Date of Nationhood: 340 A.D.</a:t>
            </a:r>
          </a:p>
          <a:p>
            <a:pPr eaLnBrk="1" hangingPunct="1"/>
            <a:r>
              <a:rPr lang="en-US" sz="2800" dirty="0" smtClean="0"/>
              <a:t>Capital: Tokyo</a:t>
            </a:r>
          </a:p>
          <a:p>
            <a:pPr eaLnBrk="1" hangingPunct="1"/>
            <a:r>
              <a:rPr lang="en-US" sz="2800" dirty="0" smtClean="0"/>
              <a:t>GDP/capita: $</a:t>
            </a:r>
            <a:r>
              <a:rPr lang="en-US" sz="2800" dirty="0" smtClean="0"/>
              <a:t>40,800 </a:t>
            </a:r>
            <a:r>
              <a:rPr lang="en-US" sz="2800" dirty="0" smtClean="0"/>
              <a:t>less</a:t>
            </a:r>
          </a:p>
          <a:p>
            <a:pPr eaLnBrk="1" hangingPunct="1"/>
            <a:r>
              <a:rPr lang="en-US" sz="2800" dirty="0" smtClean="0"/>
              <a:t>Major Religions: Shinto 71% Buddhism 67%, Christian 2%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188419" name="Picture 5" descr="Map of Ja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31337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0" name="Picture 7" descr="Flag of Jap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225" y="3981450"/>
            <a:ext cx="4295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1" name="Picture 9" descr="Image:LocationJapan.png">
            <a:hlinkClick r:id="rId5" tooltip="Image:LocationJapan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0"/>
            <a:ext cx="4572000" cy="210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28800"/>
            <a:ext cx="2667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Jordan 87</a:t>
            </a:r>
          </a:p>
        </p:txBody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10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34,495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11,086,716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1946 from UK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Amman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</a:t>
            </a:r>
            <a:r>
              <a:rPr lang="en-US" dirty="0" smtClean="0"/>
              <a:t>9,200 </a:t>
            </a:r>
            <a:r>
              <a:rPr lang="en-US" dirty="0" smtClean="0"/>
              <a:t>less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</a:t>
            </a:r>
            <a:r>
              <a:rPr lang="en-US" sz="3400" dirty="0" smtClean="0"/>
              <a:t>Muslim</a:t>
            </a:r>
            <a:r>
              <a:rPr lang="en-US" dirty="0" smtClean="0"/>
              <a:t> 97%, Christianity 2%</a:t>
            </a:r>
          </a:p>
        </p:txBody>
      </p:sp>
      <p:pic>
        <p:nvPicPr>
          <p:cNvPr id="190467" name="Picture 5" descr="image:LocationJordan.png">
            <a:hlinkClick r:id="rId3" tooltip="image:LocationJordan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8" name="Picture 7" descr="Jordan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534310"/>
            <a:ext cx="4191000" cy="210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www.cia.gov/library/publications/resources/the-world-factbook/attachments/maps/JO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98" y="-15240"/>
            <a:ext cx="4035402" cy="43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0"/>
            <a:ext cx="3733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Kazakhstan 88</a:t>
            </a:r>
          </a:p>
        </p:txBody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51054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1,052,089 square miles #9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19,543,464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Dec. 26, 1991 from USSR</a:t>
            </a:r>
          </a:p>
          <a:p>
            <a:pPr eaLnBrk="1" hangingPunct="1"/>
            <a:r>
              <a:rPr lang="en-US" sz="2800" dirty="0" smtClean="0"/>
              <a:t>Capital: Astana</a:t>
            </a:r>
          </a:p>
          <a:p>
            <a:pPr eaLnBrk="1" hangingPunct="1"/>
            <a:r>
              <a:rPr lang="en-US" sz="2800" dirty="0" smtClean="0"/>
              <a:t>GDP/capita: </a:t>
            </a:r>
            <a:r>
              <a:rPr lang="en-US" sz="2800" dirty="0" smtClean="0"/>
              <a:t>$26,100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</a:t>
            </a:r>
            <a:r>
              <a:rPr lang="en-US" sz="3000" dirty="0" smtClean="0"/>
              <a:t>Muslim</a:t>
            </a:r>
            <a:r>
              <a:rPr lang="en-US" sz="2800" dirty="0" smtClean="0"/>
              <a:t> 70%, Russian Orthodox 26%,  Atheist 3%</a:t>
            </a:r>
          </a:p>
        </p:txBody>
      </p:sp>
      <p:pic>
        <p:nvPicPr>
          <p:cNvPr id="192517" name="Picture 9" descr="image:LocationKazakhstan.png">
            <a:hlinkClick r:id="rId3" tooltip="image:LocationKazakhstan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14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419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www.cia.gov/library/publications/resources/the-world-factbook/attachments/maps/KZ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48" y="0"/>
            <a:ext cx="4687452" cy="23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09800"/>
            <a:ext cx="2514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Kenya 89</a:t>
            </a:r>
          </a:p>
        </p:txBody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5029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224,080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57,052,004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Dec.12, 1963 from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Nairobi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4,700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Protestant 33%, Catholic 21%, other Christian 31%, </a:t>
            </a:r>
            <a:r>
              <a:rPr lang="en-US" sz="3000" dirty="0" smtClean="0"/>
              <a:t>Muslim</a:t>
            </a:r>
            <a:r>
              <a:rPr lang="en-US" sz="2800" dirty="0" smtClean="0"/>
              <a:t> 11%,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94564" name="Picture 7" descr="Flag of Ken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997"/>
            <a:ext cx="3436749" cy="228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s://www.cia.gov/library/publications/the-world-factbook/graphics/maps/ke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151615" cy="338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www.cia.gov/library/publications/the-world-factbook/graphics/locator/afr/ke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4" y="3365584"/>
            <a:ext cx="4344965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33600"/>
            <a:ext cx="274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Australia 9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5181600" cy="3886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Size: 2,988,901 square miles #6</a:t>
            </a:r>
          </a:p>
          <a:p>
            <a:pPr eaLnBrk="1" hangingPunct="1"/>
            <a:r>
              <a:rPr lang="en-US" sz="2400" dirty="0" smtClean="0"/>
              <a:t>Population: 26,461,166</a:t>
            </a:r>
          </a:p>
          <a:p>
            <a:pPr eaLnBrk="1" hangingPunct="1"/>
            <a:r>
              <a:rPr lang="en-US" sz="2400" dirty="0" smtClean="0"/>
              <a:t>Date of Nationhood: January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1, 1901 from the UK</a:t>
            </a:r>
          </a:p>
          <a:p>
            <a:pPr eaLnBrk="1" hangingPunct="1"/>
            <a:r>
              <a:rPr lang="en-US" sz="2400" dirty="0" smtClean="0"/>
              <a:t>Capital: Canberra</a:t>
            </a:r>
          </a:p>
          <a:p>
            <a:pPr eaLnBrk="1" hangingPunct="1"/>
            <a:r>
              <a:rPr lang="en-US" sz="2400" dirty="0" smtClean="0"/>
              <a:t>GDP/capita: $49,800</a:t>
            </a:r>
          </a:p>
          <a:p>
            <a:pPr eaLnBrk="1" hangingPunct="1"/>
            <a:r>
              <a:rPr lang="en-US" sz="2400" dirty="0" smtClean="0"/>
              <a:t>Major religions: Catholic 23%, Anglican 13%, Other Christian 10% Buddhist 2%, Muslim 2%,none 30%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4724400"/>
            <a:ext cx="4267200" cy="2133600"/>
          </a:xfrm>
        </p:spPr>
      </p:pic>
      <p:pic>
        <p:nvPicPr>
          <p:cNvPr id="32772" name="Picture 7" descr="Location of Australia">
            <a:hlinkClick r:id="rId4" tooltip="Location of Australi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953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Map of Austral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6050" y="0"/>
            <a:ext cx="3917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828800"/>
            <a:ext cx="2667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Kiribati 90</a:t>
            </a:r>
          </a:p>
        </p:txBody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648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313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115,372 #17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1971 from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South Tarawa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$1,900 #17 less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59%, Protestant 33%, Mormon 6%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96612" name="Picture 7" descr="Location of Kiribati">
            <a:hlinkClick r:id="rId3" tooltip="Location of Kiribati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84" y="0"/>
            <a:ext cx="33528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3" name="Picture 9" descr="Flag of Kiribat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www.cia.gov/library/publications/resources/the-world-factbook/attachments/maps/KR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87" y="170815"/>
            <a:ext cx="5481313" cy="28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564050" y="1856359"/>
            <a:ext cx="38862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Korea, North 91</a:t>
            </a:r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9410"/>
            <a:ext cx="5014300" cy="4458589"/>
          </a:xfrm>
        </p:spPr>
        <p:txBody>
          <a:bodyPr/>
          <a:lstStyle/>
          <a:p>
            <a:pPr eaLnBrk="1" hangingPunct="1"/>
            <a:r>
              <a:rPr lang="en-US" dirty="0" smtClean="0"/>
              <a:t>Size: 46,539 square miles</a:t>
            </a:r>
          </a:p>
          <a:p>
            <a:pPr eaLnBrk="1" hangingPunct="1"/>
            <a:r>
              <a:rPr lang="en-US" dirty="0" smtClean="0"/>
              <a:t>Population: </a:t>
            </a:r>
            <a:r>
              <a:rPr lang="en-US" dirty="0" smtClean="0"/>
              <a:t>26,072,217</a:t>
            </a:r>
            <a:endParaRPr lang="en-US" dirty="0" smtClean="0"/>
          </a:p>
          <a:p>
            <a:pPr eaLnBrk="1" hangingPunct="1"/>
            <a:r>
              <a:rPr lang="en-US" dirty="0" smtClean="0"/>
              <a:t>Date of Nationhood: May 1, 1948</a:t>
            </a:r>
          </a:p>
          <a:p>
            <a:pPr eaLnBrk="1" hangingPunct="1"/>
            <a:r>
              <a:rPr lang="en-US" dirty="0" smtClean="0"/>
              <a:t>Capital: Pyongyang</a:t>
            </a:r>
          </a:p>
          <a:p>
            <a:pPr eaLnBrk="1" hangingPunct="1"/>
            <a:r>
              <a:rPr lang="en-US" dirty="0" smtClean="0"/>
              <a:t>GDP/capita: $</a:t>
            </a:r>
            <a:r>
              <a:rPr lang="en-US" dirty="0" smtClean="0"/>
              <a:t>1,700 #15 same</a:t>
            </a:r>
            <a:endParaRPr lang="en-US" dirty="0" smtClean="0"/>
          </a:p>
          <a:p>
            <a:pPr eaLnBrk="1" hangingPunct="1"/>
            <a:r>
              <a:rPr lang="en-US" dirty="0" smtClean="0"/>
              <a:t>Major Religions: None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98659" name="Picture 7" descr="North_kore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4300" y="4495800"/>
            <a:ext cx="4129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0" name="Picture 9" descr="image:LocationNorthKorea.png">
            <a:hlinkClick r:id="rId4" tooltip="image:LocationNorthKore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39814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resources/the-world-factbook/attachments/maps/KN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69" y="0"/>
            <a:ext cx="404893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4343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Korea, South 92</a:t>
            </a:r>
          </a:p>
        </p:txBody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64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38,502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51,966,948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May 1, 1948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Seoul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$44,200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8%, Protestant 20%, Buddhist 16%, None 57%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00707" name="Picture 5" descr="South_kore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8" name="Picture 7" descr="Image:LocationSouthKorea.png">
            <a:hlinkClick r:id="rId4" tooltip="Image:LocationSouthKore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434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9" name="Picture 9" descr="Map of Korea, Sou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286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1226344"/>
            <a:ext cx="27813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Kosovo 93</a:t>
            </a:r>
          </a:p>
        </p:txBody>
      </p:sp>
      <p:sp>
        <p:nvSpPr>
          <p:cNvPr id="202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441" y="2435582"/>
            <a:ext cx="4495800" cy="44224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4,203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1,964,327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February 17, 2008 from Serbia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Pristina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$11,900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 96%, Orthodox 2%, Catholic 2%</a:t>
            </a:r>
          </a:p>
        </p:txBody>
      </p:sp>
      <p:pic>
        <p:nvPicPr>
          <p:cNvPr id="202756" name="Picture 7" descr="Flag of Koso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912" y="3657600"/>
            <a:ext cx="47890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7" name="Picture 7" descr="https://www.cia.gov/library/publications/the-world-factbook/graphics/locator/eu/kv_large_locat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resources/the-world-factbook/attachments/maps/KV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400"/>
            <a:ext cx="31432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2895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Kuwait 94</a:t>
            </a:r>
          </a:p>
        </p:txBody>
      </p:sp>
      <p:sp>
        <p:nvSpPr>
          <p:cNvPr id="203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419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6,880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3,103,580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1961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Kuwait City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$43,900 less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Muslim 75%, Christian 18%,   other 7%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203779" name="Picture 5" descr="Kuwait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488111"/>
            <a:ext cx="4724400" cy="236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0" name="Picture 7" descr="image:LocationKuwait.png">
            <a:hlinkClick r:id="rId4" tooltip="image:LocationKuwait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resources/the-world-factbook/attachments/maps/KU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44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35052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Kyrgyzstan  95</a:t>
            </a:r>
          </a:p>
        </p:txBody>
      </p:sp>
      <p:sp>
        <p:nvSpPr>
          <p:cNvPr id="205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7244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77,201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6,122,781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Aug. 31, 1991 from USSR</a:t>
            </a:r>
          </a:p>
          <a:p>
            <a:pPr eaLnBrk="1" hangingPunct="1"/>
            <a:r>
              <a:rPr lang="en-US" sz="2800" dirty="0" smtClean="0"/>
              <a:t>Capital: Bishkek</a:t>
            </a:r>
          </a:p>
          <a:p>
            <a:pPr eaLnBrk="1" hangingPunct="1"/>
            <a:r>
              <a:rPr lang="en-US" sz="2800" dirty="0" smtClean="0"/>
              <a:t>GDP/capita: </a:t>
            </a:r>
            <a:r>
              <a:rPr lang="en-US" sz="2800" dirty="0" smtClean="0"/>
              <a:t>$4,800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Muslim 90%, Christian 7%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05827" name="Picture 5" descr="Kyrgyzstan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225" y="3981450"/>
            <a:ext cx="4295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8" name="Picture 7" descr="image:LocationKyrgyzstan.png">
            <a:hlinkClick r:id="rId4" tooltip="image:LocationKyrgyzstan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958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9" name="Picture 9" descr="Map of Kyrgyzst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8675" y="1447800"/>
            <a:ext cx="45053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3582"/>
            <a:ext cx="2286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Laos 96</a:t>
            </a:r>
          </a:p>
        </p:txBody>
      </p:sp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6482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91,429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7,852,377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July 19, 1949 from France</a:t>
            </a:r>
          </a:p>
          <a:p>
            <a:pPr eaLnBrk="1" hangingPunct="1"/>
            <a:r>
              <a:rPr lang="en-US" sz="2800" dirty="0" smtClean="0"/>
              <a:t>Capital: Vientiane</a:t>
            </a:r>
          </a:p>
          <a:p>
            <a:pPr eaLnBrk="1" hangingPunct="1"/>
            <a:r>
              <a:rPr lang="en-US" sz="2800" dirty="0" smtClean="0"/>
              <a:t>GDP/capita: $7,800 </a:t>
            </a:r>
            <a:r>
              <a:rPr lang="en-US" sz="2800" dirty="0" smtClean="0"/>
              <a:t>same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Buddhist 65%, none 31%, Christian 2%, other 2%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07875" name="Picture 5" descr="Laos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6" name="Picture 7" descr="image:LocationLaos.png">
            <a:hlinkClick r:id="rId4" tooltip="image:LocationLaos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cia.gov/library/publications/resources/the-world-factbook/attachments/maps/LA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24" y="0"/>
            <a:ext cx="3708436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33600"/>
            <a:ext cx="2514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Latvia 97</a:t>
            </a:r>
          </a:p>
        </p:txBody>
      </p:sp>
      <p:sp>
        <p:nvSpPr>
          <p:cNvPr id="209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80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24,938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1,821,750 </a:t>
            </a:r>
            <a:r>
              <a:rPr lang="en-US" sz="2800" dirty="0" smtClean="0"/>
              <a:t>less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Aug. 21, 1991 from USSR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Riga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$29,900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Lutheran 36%, Orthodox 19%,  Catholic 20%, none 24%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09923" name="Picture 5" descr="Latvi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219575"/>
            <a:ext cx="42672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7" descr="image:LocationLatvia.png">
            <a:hlinkClick r:id="rId4" tooltip="image:LocationLatvi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1148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resources/the-world-factbook/attachments/maps/LG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80" y="114300"/>
            <a:ext cx="376324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7609" y="2040910"/>
            <a:ext cx="304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Lebanon 98</a:t>
            </a:r>
          </a:p>
        </p:txBody>
      </p:sp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11" y="2743200"/>
            <a:ext cx="4648200" cy="4114800"/>
          </a:xfrm>
        </p:spPr>
        <p:txBody>
          <a:bodyPr/>
          <a:lstStyle/>
          <a:p>
            <a:pPr eaLnBrk="1" hangingPunct="1"/>
            <a:r>
              <a:rPr lang="en-US" sz="2700" dirty="0" smtClean="0"/>
              <a:t>Size: 4,015 square miles</a:t>
            </a:r>
          </a:p>
          <a:p>
            <a:pPr eaLnBrk="1" hangingPunct="1"/>
            <a:r>
              <a:rPr lang="en-US" sz="2700" dirty="0" smtClean="0"/>
              <a:t>Population: </a:t>
            </a:r>
            <a:r>
              <a:rPr lang="en-US" sz="2700" dirty="0" smtClean="0"/>
              <a:t>5,331,203</a:t>
            </a:r>
            <a:endParaRPr lang="en-US" sz="2700" dirty="0" smtClean="0"/>
          </a:p>
          <a:p>
            <a:pPr eaLnBrk="1" hangingPunct="1"/>
            <a:r>
              <a:rPr lang="en-US" sz="2700" dirty="0" smtClean="0"/>
              <a:t>Date of Nationhood: 1946 from France</a:t>
            </a:r>
          </a:p>
          <a:p>
            <a:pPr eaLnBrk="1" hangingPunct="1"/>
            <a:r>
              <a:rPr lang="en-US" sz="2700" dirty="0" smtClean="0"/>
              <a:t>Capital: Beirut</a:t>
            </a:r>
          </a:p>
          <a:p>
            <a:pPr eaLnBrk="1" hangingPunct="1"/>
            <a:r>
              <a:rPr lang="en-US" sz="2700" dirty="0" smtClean="0"/>
              <a:t>GDP/ capita: </a:t>
            </a:r>
            <a:r>
              <a:rPr lang="en-US" sz="2700" dirty="0" smtClean="0"/>
              <a:t>$13,000</a:t>
            </a:r>
            <a:endParaRPr lang="en-US" sz="2700" dirty="0" smtClean="0"/>
          </a:p>
          <a:p>
            <a:pPr eaLnBrk="1" hangingPunct="1"/>
            <a:r>
              <a:rPr lang="en-US" sz="2700" dirty="0" smtClean="0"/>
              <a:t>Major Religions: Muslim 68%, Christian 32%, Druze 5%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11971" name="Picture 5" descr="Lebanon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-30480"/>
            <a:ext cx="3601013" cy="228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114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www.cia.gov/library/publications/resources/the-world-factbook/attachments/maps/LE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09" y="0"/>
            <a:ext cx="3503391" cy="3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57400"/>
            <a:ext cx="2895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Lesotho 99</a:t>
            </a:r>
          </a:p>
        </p:txBody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724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11,720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2,210,646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Oct.4, 1966 from Britain</a:t>
            </a:r>
          </a:p>
          <a:p>
            <a:pPr eaLnBrk="1" hangingPunct="1"/>
            <a:r>
              <a:rPr lang="en-US" sz="2800" dirty="0" smtClean="0"/>
              <a:t>Capital: Maseru</a:t>
            </a:r>
          </a:p>
          <a:p>
            <a:pPr eaLnBrk="1" hangingPunct="1"/>
            <a:r>
              <a:rPr lang="en-US" sz="2800" dirty="0" smtClean="0"/>
              <a:t>GDP/capita: $2,300 </a:t>
            </a:r>
            <a:r>
              <a:rPr lang="en-US" sz="2800" dirty="0" smtClean="0"/>
              <a:t>same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Christian 97%, none 2%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14019" name="Picture 7" descr="image:LocationLesotho.png">
            <a:hlinkClick r:id="rId3" tooltip="image:LocationLesotho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1" name="Picture 11" descr="Flag of Lesoth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9650" y="3981450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www.cia.gov/library/publications/resources/the-world-factbook/attachments/maps/LT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31" y="0"/>
            <a:ext cx="354016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iMac:Microsoft Office 2001:Templates:Presentations:Designs:Pulse</Template>
  <TotalTime>112608</TotalTime>
  <Words>8456</Words>
  <Application>Microsoft Office PowerPoint</Application>
  <PresentationFormat>On-screen Show (4:3)</PresentationFormat>
  <Paragraphs>1590</Paragraphs>
  <Slides>198</Slides>
  <Notes>194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198</vt:i4>
      </vt:variant>
    </vt:vector>
  </HeadingPairs>
  <TitlesOfParts>
    <vt:vector size="202" baseType="lpstr">
      <vt:lpstr>Arial</vt:lpstr>
      <vt:lpstr>Times</vt:lpstr>
      <vt:lpstr>Times New Roman</vt:lpstr>
      <vt:lpstr>Pulse</vt:lpstr>
      <vt:lpstr>Afghanistan 1</vt:lpstr>
      <vt:lpstr>Albania 2</vt:lpstr>
      <vt:lpstr>Algeria 3</vt:lpstr>
      <vt:lpstr>Andorra 4</vt:lpstr>
      <vt:lpstr>Angola 5</vt:lpstr>
      <vt:lpstr>Antigua and Barbuda 6</vt:lpstr>
      <vt:lpstr>Argentina 7</vt:lpstr>
      <vt:lpstr>Armenia 8</vt:lpstr>
      <vt:lpstr>Australia 9</vt:lpstr>
      <vt:lpstr>Austria 10</vt:lpstr>
      <vt:lpstr>Azerbaijan 11</vt:lpstr>
      <vt:lpstr>The Bahamas 12</vt:lpstr>
      <vt:lpstr>Bahrain 13</vt:lpstr>
      <vt:lpstr>Bangladesh 14</vt:lpstr>
      <vt:lpstr>Barbados 15</vt:lpstr>
      <vt:lpstr>Belarus 16</vt:lpstr>
      <vt:lpstr>Belgium 17</vt:lpstr>
      <vt:lpstr>Belize 18</vt:lpstr>
      <vt:lpstr>Benin 19</vt:lpstr>
      <vt:lpstr>Bhutan 20</vt:lpstr>
      <vt:lpstr>Bolivia 21</vt:lpstr>
      <vt:lpstr>Bosnia and Herzegovina</vt:lpstr>
      <vt:lpstr>Botswana 23</vt:lpstr>
      <vt:lpstr>Brazil 24</vt:lpstr>
      <vt:lpstr>Brunei 25</vt:lpstr>
      <vt:lpstr>Bulgaria 26</vt:lpstr>
      <vt:lpstr>Burkina Faso 27</vt:lpstr>
      <vt:lpstr>Burma 28</vt:lpstr>
      <vt:lpstr>Burundi 29</vt:lpstr>
      <vt:lpstr>Cabo Verde 30</vt:lpstr>
      <vt:lpstr>Cambodia 31</vt:lpstr>
      <vt:lpstr>Cameroon 32</vt:lpstr>
      <vt:lpstr>Canada 33</vt:lpstr>
      <vt:lpstr>Central African Republic 34</vt:lpstr>
      <vt:lpstr>Chad 35</vt:lpstr>
      <vt:lpstr>Chile 36</vt:lpstr>
      <vt:lpstr>China 37</vt:lpstr>
      <vt:lpstr>Colombia 38</vt:lpstr>
      <vt:lpstr>Comoros 39</vt:lpstr>
      <vt:lpstr>Democratic Republic of Congo 40</vt:lpstr>
      <vt:lpstr>Republic of Congo 41</vt:lpstr>
      <vt:lpstr>Costa Rica 42</vt:lpstr>
      <vt:lpstr>Cote d’Ivoire 43</vt:lpstr>
      <vt:lpstr>Croatia 44</vt:lpstr>
      <vt:lpstr>Cuba 45</vt:lpstr>
      <vt:lpstr>Cyprus 46</vt:lpstr>
      <vt:lpstr>Czechia 47</vt:lpstr>
      <vt:lpstr>Denmark 48</vt:lpstr>
      <vt:lpstr>Djibouti 49</vt:lpstr>
      <vt:lpstr>Dominica 50</vt:lpstr>
      <vt:lpstr>Dominican Republic 51</vt:lpstr>
      <vt:lpstr>Ecuador</vt:lpstr>
      <vt:lpstr>Egypt 53</vt:lpstr>
      <vt:lpstr>El Salvador 54</vt:lpstr>
      <vt:lpstr>Equatorial Guinea 55</vt:lpstr>
      <vt:lpstr>Eritrea 56</vt:lpstr>
      <vt:lpstr>Estonia 57</vt:lpstr>
      <vt:lpstr>Eswatini 58</vt:lpstr>
      <vt:lpstr>Ethiopia 59</vt:lpstr>
      <vt:lpstr>Fiji 60</vt:lpstr>
      <vt:lpstr>Finland 61</vt:lpstr>
      <vt:lpstr>France 62</vt:lpstr>
      <vt:lpstr>Gabon 63</vt:lpstr>
      <vt:lpstr>The Gambia 64</vt:lpstr>
      <vt:lpstr>Georgia 65</vt:lpstr>
      <vt:lpstr>Germany 66</vt:lpstr>
      <vt:lpstr>Ghana 67</vt:lpstr>
      <vt:lpstr>Greece 68</vt:lpstr>
      <vt:lpstr>Grenada 69</vt:lpstr>
      <vt:lpstr>Guatemala 70</vt:lpstr>
      <vt:lpstr>Guinea 71</vt:lpstr>
      <vt:lpstr>Guinea-Bissau 72</vt:lpstr>
      <vt:lpstr>Guyana 73</vt:lpstr>
      <vt:lpstr>Haiti 74</vt:lpstr>
      <vt:lpstr>Honduras 75</vt:lpstr>
      <vt:lpstr>Hungary 76</vt:lpstr>
      <vt:lpstr>Iceland 77</vt:lpstr>
      <vt:lpstr>India 78</vt:lpstr>
      <vt:lpstr>Indonesia 79</vt:lpstr>
      <vt:lpstr>Iran 80</vt:lpstr>
      <vt:lpstr>Iraq 81</vt:lpstr>
      <vt:lpstr>Ireland 82</vt:lpstr>
      <vt:lpstr>Israel 83</vt:lpstr>
      <vt:lpstr>Italy 84</vt:lpstr>
      <vt:lpstr>Jamaica 85</vt:lpstr>
      <vt:lpstr>Japan 86</vt:lpstr>
      <vt:lpstr>Jordan 87</vt:lpstr>
      <vt:lpstr>Kazakhstan 88</vt:lpstr>
      <vt:lpstr>Kenya 89</vt:lpstr>
      <vt:lpstr>Kiribati 90</vt:lpstr>
      <vt:lpstr>Korea, North 91</vt:lpstr>
      <vt:lpstr>Korea, South 92</vt:lpstr>
      <vt:lpstr>Kosovo 93</vt:lpstr>
      <vt:lpstr>Kuwait 94</vt:lpstr>
      <vt:lpstr>Kyrgyzstan  95</vt:lpstr>
      <vt:lpstr>Laos 96</vt:lpstr>
      <vt:lpstr>Latvia 97</vt:lpstr>
      <vt:lpstr>Lebanon 98</vt:lpstr>
      <vt:lpstr>Lesotho 99</vt:lpstr>
      <vt:lpstr>Liberia 100</vt:lpstr>
      <vt:lpstr>Libya 101</vt:lpstr>
      <vt:lpstr>Liechtenstein 102</vt:lpstr>
      <vt:lpstr>Lithuania 103</vt:lpstr>
      <vt:lpstr>Luxembourg 104</vt:lpstr>
      <vt:lpstr>Madagascar 105</vt:lpstr>
      <vt:lpstr>Malawi 106</vt:lpstr>
      <vt:lpstr>Malaysia 107</vt:lpstr>
      <vt:lpstr>Maldives 108</vt:lpstr>
      <vt:lpstr>Mali 109</vt:lpstr>
      <vt:lpstr>Malta 110</vt:lpstr>
      <vt:lpstr>Marshall Islands 111</vt:lpstr>
      <vt:lpstr>Mauritania 112</vt:lpstr>
      <vt:lpstr>Mauritius 113</vt:lpstr>
      <vt:lpstr>Mexico 114</vt:lpstr>
      <vt:lpstr>Micronesia 115</vt:lpstr>
      <vt:lpstr>Moldova 116</vt:lpstr>
      <vt:lpstr>Monaco 117</vt:lpstr>
      <vt:lpstr>Mongolia 118</vt:lpstr>
      <vt:lpstr>Montenegro 119</vt:lpstr>
      <vt:lpstr>Morocco 120</vt:lpstr>
      <vt:lpstr>Mozambique 121</vt:lpstr>
      <vt:lpstr>Namibia 122</vt:lpstr>
      <vt:lpstr>Nauru 123</vt:lpstr>
      <vt:lpstr>Nepal 124</vt:lpstr>
      <vt:lpstr>Netherlands 125</vt:lpstr>
      <vt:lpstr>New Zealand 126</vt:lpstr>
      <vt:lpstr>Nicaragua 127</vt:lpstr>
      <vt:lpstr>Niger 128</vt:lpstr>
      <vt:lpstr>Nigeria 129</vt:lpstr>
      <vt:lpstr>North Macedonia 130</vt:lpstr>
      <vt:lpstr>Norway 131</vt:lpstr>
      <vt:lpstr>Oman 132</vt:lpstr>
      <vt:lpstr>Pakistan 133</vt:lpstr>
      <vt:lpstr>Palau 134</vt:lpstr>
      <vt:lpstr>Panama 135</vt:lpstr>
      <vt:lpstr>Papua New Guinea 136</vt:lpstr>
      <vt:lpstr>Paraguay 137</vt:lpstr>
      <vt:lpstr>Peru 138</vt:lpstr>
      <vt:lpstr>Philippines 139</vt:lpstr>
      <vt:lpstr>Poland 140</vt:lpstr>
      <vt:lpstr>Portugal 141</vt:lpstr>
      <vt:lpstr>Qatar 142</vt:lpstr>
      <vt:lpstr>Romania 143</vt:lpstr>
      <vt:lpstr>Russia 144</vt:lpstr>
      <vt:lpstr>Rwanda 145</vt:lpstr>
      <vt:lpstr>Saint Kitts and Nevis 146</vt:lpstr>
      <vt:lpstr>Saint Lucia 147</vt:lpstr>
      <vt:lpstr>Saint Vincent and  the Grenadines 148</vt:lpstr>
      <vt:lpstr>Samoa 149</vt:lpstr>
      <vt:lpstr>San Marino 150</vt:lpstr>
      <vt:lpstr>Sao Tome and Principe</vt:lpstr>
      <vt:lpstr>Saudi Arabia 152</vt:lpstr>
      <vt:lpstr>Senegal 153</vt:lpstr>
      <vt:lpstr>Serbia 154</vt:lpstr>
      <vt:lpstr>Seychelles 155</vt:lpstr>
      <vt:lpstr>Sierra Leone 156</vt:lpstr>
      <vt:lpstr>Singapore 157</vt:lpstr>
      <vt:lpstr>Slovakia 158</vt:lpstr>
      <vt:lpstr>Slovenia 159</vt:lpstr>
      <vt:lpstr>Solomon Islands 160</vt:lpstr>
      <vt:lpstr>Somalia 161</vt:lpstr>
      <vt:lpstr>South Africa 162</vt:lpstr>
      <vt:lpstr>South Sudan 163</vt:lpstr>
      <vt:lpstr>Spain 164</vt:lpstr>
      <vt:lpstr>Sri Lanka 165</vt:lpstr>
      <vt:lpstr>Sudan 166</vt:lpstr>
      <vt:lpstr>Suriname 167</vt:lpstr>
      <vt:lpstr>Sweden 168</vt:lpstr>
      <vt:lpstr>Switzerland 169</vt:lpstr>
      <vt:lpstr>Syria 170</vt:lpstr>
      <vt:lpstr>Taiwan 171</vt:lpstr>
      <vt:lpstr>Tajikistan 172</vt:lpstr>
      <vt:lpstr>Tanzania 173</vt:lpstr>
      <vt:lpstr>Thailand  174</vt:lpstr>
      <vt:lpstr>Timor-Leste 175</vt:lpstr>
      <vt:lpstr>Togo 176</vt:lpstr>
      <vt:lpstr>Tonga 177</vt:lpstr>
      <vt:lpstr>Trinidad and Tobago 178</vt:lpstr>
      <vt:lpstr>Tunisia 179</vt:lpstr>
      <vt:lpstr>Turkey 180</vt:lpstr>
      <vt:lpstr>Turkmenistan 181</vt:lpstr>
      <vt:lpstr>Tuvalu 182</vt:lpstr>
      <vt:lpstr>Uganda 183</vt:lpstr>
      <vt:lpstr>Ukraine 184</vt:lpstr>
      <vt:lpstr>United Arab Emirates</vt:lpstr>
      <vt:lpstr>United Kingdom 186</vt:lpstr>
      <vt:lpstr>United States 187</vt:lpstr>
      <vt:lpstr>Uruguay 188</vt:lpstr>
      <vt:lpstr>Uzbekistan 189</vt:lpstr>
      <vt:lpstr>Vanuatu 190</vt:lpstr>
      <vt:lpstr>Vatican City 191</vt:lpstr>
      <vt:lpstr>Venezuela 192</vt:lpstr>
      <vt:lpstr>Vietnam 193</vt:lpstr>
      <vt:lpstr>Yemen 194</vt:lpstr>
      <vt:lpstr>Zambia 195</vt:lpstr>
      <vt:lpstr>Zimbabwe 196</vt:lpstr>
      <vt:lpstr>European Union</vt:lpstr>
      <vt:lpstr>World</vt:lpstr>
    </vt:vector>
  </TitlesOfParts>
  <Company>FCS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Name Here</dc:title>
  <dc:creator>Fillmore Central School</dc:creator>
  <cp:lastModifiedBy>Mast, Leon</cp:lastModifiedBy>
  <cp:revision>2238</cp:revision>
  <cp:lastPrinted>2022-03-28T11:34:05Z</cp:lastPrinted>
  <dcterms:created xsi:type="dcterms:W3CDTF">2004-10-28T16:10:02Z</dcterms:created>
  <dcterms:modified xsi:type="dcterms:W3CDTF">2023-08-30T15:20:52Z</dcterms:modified>
</cp:coreProperties>
</file>