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4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7" r:id="rId21"/>
    <p:sldId id="278" r:id="rId22"/>
    <p:sldId id="276" r:id="rId2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BD30BE2C-43AC-49BF-A3A2-2B892B9548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4D41125-F705-419C-8E92-8AE6BB086D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79366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4BD3D6-60D2-472C-ADAF-7D0AD46CA0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8921104"/>
      </p:ext>
    </p:extLst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6D3021-4850-49D9-AB4D-648FFB588A9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5850107"/>
      </p:ext>
    </p:extLst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1AE7B0-8B81-4423-97C2-EF99EF9CF6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9422748"/>
      </p:ext>
    </p:extLst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13142A6-94F4-4B21-B561-4FF121E95B2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84237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8158D-FA06-496E-87A2-963DD83434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0674482"/>
      </p:ext>
    </p:extLst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7CAC32-D40E-4C9B-926E-1D83485C392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0344360"/>
      </p:ext>
    </p:extLst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1AB814-D141-4F96-ADC8-DB01427E08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9630447"/>
      </p:ext>
    </p:extLst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7B5AC-85D0-4494-860D-7E6E4CF0B8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9435749"/>
      </p:ext>
    </p:extLst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6" name="Rounded Rectangle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FFAAF1B-2249-42AB-B056-2C7F1BA1C9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1535257"/>
      </p:ext>
    </p:extLst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1E4AD6E-DC6D-4A28-88D2-F0404F9CBC8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1283006"/>
      </p:ext>
    </p:extLst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vert="horz" wrap="none" lIns="0" tIns="0" rIns="0" bIns="0" numCol="1" anchor="ctr" anchorCtr="1" compatLnSpc="1">
            <a:prstTxWarp prst="textNoShape">
              <a:avLst/>
            </a:prstTxWarp>
            <a:noAutofit/>
          </a:bodyPr>
          <a:lstStyle>
            <a:lvl1pPr algn="ctr" eaLnBrk="1" hangingPunct="1">
              <a:defRPr sz="1400" smtClean="0">
                <a:solidFill>
                  <a:srgbClr val="FFFFFF"/>
                </a:solidFill>
                <a:latin typeface="Rockwell" panose="02060603020205020403" pitchFamily="18" charset="0"/>
              </a:defRPr>
            </a:lvl1pPr>
          </a:lstStyle>
          <a:p>
            <a:pPr>
              <a:defRPr/>
            </a:pPr>
            <a:fld id="{B9E2847B-E8BD-4819-A42B-D60E9BA8B8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7" r:id="rId1"/>
    <p:sldLayoutId id="2147483850" r:id="rId2"/>
    <p:sldLayoutId id="2147483858" r:id="rId3"/>
    <p:sldLayoutId id="2147483851" r:id="rId4"/>
    <p:sldLayoutId id="2147483852" r:id="rId5"/>
    <p:sldLayoutId id="2147483853" r:id="rId6"/>
    <p:sldLayoutId id="2147483854" r:id="rId7"/>
    <p:sldLayoutId id="2147483859" r:id="rId8"/>
    <p:sldLayoutId id="2147483860" r:id="rId9"/>
    <p:sldLayoutId id="2147483855" r:id="rId10"/>
    <p:sldLayoutId id="2147483856" r:id="rId11"/>
  </p:sldLayoutIdLst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Rockwell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Rockwell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Rockwell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Rockwell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Rockwell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Rockwell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Rockwell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Rockwell" pitchFamily="18" charset="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sz="3600" smtClean="0"/>
              <a:t>4.2 – Wholesalers &amp; Retailers</a:t>
            </a:r>
          </a:p>
        </p:txBody>
      </p:sp>
      <p:sp>
        <p:nvSpPr>
          <p:cNvPr id="7171" name="Slide Number Placeholder 5"/>
          <p:cNvSpPr>
            <a:spLocks noGrp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Rockwell" panose="02060603020205020403" pitchFamily="18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Rockwell" panose="02060603020205020403" pitchFamily="18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F162167-88EB-479B-B97C-D14DE2ABF66A}" type="slidenum">
              <a:rPr lang="en-US" altLang="en-US" sz="14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en-US" sz="1400">
              <a:solidFill>
                <a:srgbClr val="FFFFFF"/>
              </a:solidFill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1219200"/>
            <a:ext cx="7772400" cy="1974850"/>
          </a:xfrm>
        </p:spPr>
        <p:txBody>
          <a:bodyPr/>
          <a:lstStyle/>
          <a:p>
            <a:pPr eaLnBrk="1" hangingPunct="1"/>
            <a:r>
              <a:rPr altLang="en-US" smtClean="0"/>
              <a:t>Ch. 4 Distribution </a:t>
            </a:r>
            <a:br>
              <a:rPr altLang="en-US" smtClean="0"/>
            </a:br>
            <a:r>
              <a:rPr altLang="en-US" smtClean="0"/>
              <a:t>&amp; Global Marketing</a:t>
            </a:r>
          </a:p>
        </p:txBody>
      </p:sp>
      <p:pic>
        <p:nvPicPr>
          <p:cNvPr id="6149" name="Picture 5" descr="C:\Documents and Settings\tellsworth\Local Settings\Temporary Internet Files\Content.IE5\R8IW75ES\MC900250240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886200"/>
            <a:ext cx="3292475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Rockwell" panose="02060603020205020403" pitchFamily="18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Rockwell" panose="02060603020205020403" pitchFamily="18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EB4FFAC-F843-4166-BA8E-BD035A08AFF1}" type="slidenum">
              <a:rPr lang="en-US" altLang="en-US" sz="14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 sz="1400">
              <a:solidFill>
                <a:srgbClr val="FFFFFF"/>
              </a:solidFill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838200"/>
            <a:ext cx="8229600" cy="5791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New methods of storing and handling products reduce product damage, the cost of distribution and the time needed to get products from the manufacturer to the customer.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Wholesalers also provide additional services to their customers such as 24-hour ordering and emergency deliveries.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Some even provide specialized branding and packaging services so smaller retailers can have their own brand names on their products.</a:t>
            </a:r>
          </a:p>
          <a:p>
            <a:pPr eaLnBrk="1" hangingPunct="1">
              <a:lnSpc>
                <a:spcPct val="80000"/>
              </a:lnSpc>
            </a:pPr>
            <a:endParaRPr lang="en-US" altLang="en-US" sz="280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Checkpoint, pg. 96,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mtClean="0"/>
              <a:t>What benefits do wholesalers provide to small retailers?</a:t>
            </a:r>
          </a:p>
        </p:txBody>
      </p:sp>
      <p:pic>
        <p:nvPicPr>
          <p:cNvPr id="4" name="Picture 6" descr="C:\Documents and Settings\tellsworth\Local Settings\Temporary Internet Files\Content.IE5\R8IW75ES\MC90025024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5867400"/>
            <a:ext cx="1009650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Role of Retailers</a:t>
            </a:r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Rockwell" panose="02060603020205020403" pitchFamily="18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Rockwell" panose="02060603020205020403" pitchFamily="18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172E631-FF7A-4595-9F17-6FD1589D5063}" type="slidenum">
              <a:rPr lang="en-US" altLang="en-US" sz="14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en-US" sz="1400">
              <a:solidFill>
                <a:srgbClr val="FFFFFF"/>
              </a:solidFill>
            </a:endParaRPr>
          </a:p>
        </p:txBody>
      </p:sp>
      <p:sp>
        <p:nvSpPr>
          <p:cNvPr id="17412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final business organization in an indirect channel of distribution for consumer products is a retailer.</a:t>
            </a:r>
          </a:p>
          <a:p>
            <a:pPr eaLnBrk="1" hangingPunct="1"/>
            <a:r>
              <a:rPr lang="en-US" altLang="en-US" smtClean="0"/>
              <a:t>Retailers accumulate the products their customers need by buying from manufacturers or wholesalers.</a:t>
            </a:r>
          </a:p>
        </p:txBody>
      </p:sp>
      <p:pic>
        <p:nvPicPr>
          <p:cNvPr id="5" name="Picture 6" descr="C:\Documents and Settings\tellsworth\Local Settings\Temporary Internet Files\Content.IE5\R8IW75ES\MC90025024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5867400"/>
            <a:ext cx="1009650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Retail Activities</a:t>
            </a:r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Rockwell" panose="02060603020205020403" pitchFamily="18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Rockwell" panose="02060603020205020403" pitchFamily="18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57337DA-58D3-4E11-8D07-B92A4BB97AA0}" type="slidenum">
              <a:rPr lang="en-US" altLang="en-US" sz="14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en-US" sz="1400">
              <a:solidFill>
                <a:srgbClr val="FFFFFF"/>
              </a:solidFill>
            </a:endParaRPr>
          </a:p>
        </p:txBody>
      </p:sp>
      <p:sp>
        <p:nvSpPr>
          <p:cNvPr id="18436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Retailers display a variety of products and provide information so customers can evaluate them.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Most retailers have salespeople to assist customers with making informed purchase decisions.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Retailers provide a variety of services to make it easy for customers to shop and buy, such as; accepting credit cards, providing other credit choices, and offering product delivery, installation, and repair services.</a:t>
            </a:r>
          </a:p>
        </p:txBody>
      </p:sp>
      <p:pic>
        <p:nvPicPr>
          <p:cNvPr id="5" name="Picture 6" descr="C:\Documents and Settings\tellsworth\Local Settings\Temporary Internet Files\Content.IE5\R8IW75ES\MC90025024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5867400"/>
            <a:ext cx="1009650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Rockwell" panose="02060603020205020403" pitchFamily="18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Rockwell" panose="02060603020205020403" pitchFamily="18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3423413-E5FD-432D-9F36-BDD8A46B9FC3}" type="slidenum">
              <a:rPr lang="en-US" altLang="en-US" sz="14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altLang="en-US" sz="1400">
              <a:solidFill>
                <a:srgbClr val="FFFFFF"/>
              </a:solidFill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685800"/>
            <a:ext cx="8229600" cy="58213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mtClean="0"/>
              <a:t>In addition to serving customers, retailers offer benefits to wholesalers and manufacturers.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mtClean="0"/>
              <a:t>Besides selling the products of manufacturers, they complete many other marketing functions.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mtClean="0"/>
              <a:t>They store inventory, assume risk and provide financing.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mtClean="0"/>
              <a:t>Some retailers even take responsibility for transporting products from the manufacturer to their stores.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mtClean="0"/>
              <a:t>Retailers have large budgets to promote the products they sell.</a:t>
            </a:r>
          </a:p>
        </p:txBody>
      </p:sp>
      <p:pic>
        <p:nvPicPr>
          <p:cNvPr id="4" name="Picture 6" descr="C:\Documents and Settings\tellsworth\Local Settings\Temporary Internet Files\Content.IE5\R8IW75ES\MC90025024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5867400"/>
            <a:ext cx="1009650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Types of Retailers</a:t>
            </a:r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Rockwell" panose="02060603020205020403" pitchFamily="18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Rockwell" panose="02060603020205020403" pitchFamily="18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4187E76-2E2C-4748-93F5-487EAC1CF8FA}" type="slidenum">
              <a:rPr lang="en-US" altLang="en-US" sz="14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altLang="en-US" sz="1400">
              <a:solidFill>
                <a:srgbClr val="FFFFFF"/>
              </a:solidFill>
            </a:endParaRPr>
          </a:p>
        </p:txBody>
      </p:sp>
      <p:sp>
        <p:nvSpPr>
          <p:cNvPr id="20484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/>
              <a:t>Because there are so many consumers, and because their needs and purchasing behaviors are so different, retail businesses develop to respond to those differences.</a:t>
            </a:r>
          </a:p>
          <a:p>
            <a:pPr eaLnBrk="1" hangingPunct="1"/>
            <a:r>
              <a:rPr lang="en-US" altLang="en-US" sz="2800" smtClean="0"/>
              <a:t>A way to categorizing retailers is by the </a:t>
            </a:r>
            <a:r>
              <a:rPr lang="en-US" altLang="en-US" sz="2800" b="1" smtClean="0"/>
              <a:t>types</a:t>
            </a:r>
            <a:r>
              <a:rPr lang="en-US" altLang="en-US" sz="2800" smtClean="0"/>
              <a:t> of products offered.</a:t>
            </a:r>
          </a:p>
          <a:p>
            <a:pPr eaLnBrk="1" hangingPunct="1"/>
            <a:r>
              <a:rPr lang="en-US" altLang="en-US" sz="2800" smtClean="0"/>
              <a:t>Some retailers specialize in one or a few product categories, while others offer customers a wide range of products.</a:t>
            </a:r>
          </a:p>
        </p:txBody>
      </p:sp>
      <p:pic>
        <p:nvPicPr>
          <p:cNvPr id="5" name="Picture 6" descr="C:\Documents and Settings\tellsworth\Local Settings\Temporary Internet Files\Content.IE5\R8IW75ES\MC90025024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5867400"/>
            <a:ext cx="1009650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Types of Retailers</a:t>
            </a:r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Rockwell" panose="02060603020205020403" pitchFamily="18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Rockwell" panose="02060603020205020403" pitchFamily="18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3ADD297-DB4F-4A91-87E6-89AD241D29C6}" type="slidenum">
              <a:rPr lang="en-US" altLang="en-US" sz="14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US" altLang="en-US" sz="1400">
              <a:solidFill>
                <a:srgbClr val="FFFFFF"/>
              </a:solidFill>
            </a:endParaRPr>
          </a:p>
        </p:txBody>
      </p:sp>
      <p:sp>
        <p:nvSpPr>
          <p:cNvPr id="21508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Single or limited-line stores</a:t>
            </a:r>
          </a:p>
          <a:p>
            <a:pPr eaLnBrk="1" hangingPunct="1"/>
            <a:r>
              <a:rPr lang="en-US" altLang="en-US" smtClean="0"/>
              <a:t>Mixed merchandise stores</a:t>
            </a:r>
          </a:p>
          <a:p>
            <a:pPr eaLnBrk="1" hangingPunct="1"/>
            <a:r>
              <a:rPr lang="en-US" altLang="en-US" smtClean="0"/>
              <a:t>Superstores</a:t>
            </a:r>
          </a:p>
          <a:p>
            <a:pPr eaLnBrk="1" hangingPunct="1"/>
            <a:r>
              <a:rPr lang="en-US" altLang="en-US" smtClean="0"/>
              <a:t>Non-store retailing</a:t>
            </a:r>
          </a:p>
        </p:txBody>
      </p:sp>
      <p:pic>
        <p:nvPicPr>
          <p:cNvPr id="5" name="Picture 6" descr="C:\Documents and Settings\tellsworth\Local Settings\Temporary Internet Files\Content.IE5\R8IW75ES\MC90025024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5867400"/>
            <a:ext cx="1009650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Single or Limited-line Stores</a:t>
            </a:r>
          </a:p>
        </p:txBody>
      </p:sp>
      <p:sp>
        <p:nvSpPr>
          <p:cNvPr id="22531" name="Slide Number Placeholder 5"/>
          <p:cNvSpPr>
            <a:spLocks noGrp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Rockwell" panose="02060603020205020403" pitchFamily="18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Rockwell" panose="02060603020205020403" pitchFamily="18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FB69CCF-66E8-4F5F-B30F-F7412AD980D2}" type="slidenum">
              <a:rPr lang="en-US" altLang="en-US" sz="14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US" altLang="en-US" sz="1400">
              <a:solidFill>
                <a:srgbClr val="FFFFFF"/>
              </a:solidFill>
            </a:endParaRPr>
          </a:p>
        </p:txBody>
      </p:sp>
      <p:sp>
        <p:nvSpPr>
          <p:cNvPr id="22532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Single or limited-line-stores offer products from one category of merchandise or closely related items.</a:t>
            </a:r>
          </a:p>
          <a:p>
            <a:pPr eaLnBrk="1" hangingPunct="1"/>
            <a:r>
              <a:rPr lang="en-US" altLang="en-US" smtClean="0"/>
              <a:t>Examples: food, hardware, apparel, lawn and garden or candle shops</a:t>
            </a:r>
          </a:p>
        </p:txBody>
      </p:sp>
      <p:pic>
        <p:nvPicPr>
          <p:cNvPr id="5" name="Picture 6" descr="C:\Documents and Settings\tellsworth\Local Settings\Temporary Internet Files\Content.IE5\R8IW75ES\MC90025024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5867400"/>
            <a:ext cx="1009650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Mixed Merchandise</a:t>
            </a:r>
          </a:p>
        </p:txBody>
      </p:sp>
      <p:sp>
        <p:nvSpPr>
          <p:cNvPr id="23555" name="Slide Number Placeholder 5"/>
          <p:cNvSpPr>
            <a:spLocks noGrp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Rockwell" panose="02060603020205020403" pitchFamily="18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Rockwell" panose="02060603020205020403" pitchFamily="18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516892A-0A1B-495B-A14A-5B06DEDB9788}" type="slidenum">
              <a:rPr lang="en-US" altLang="en-US" sz="14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US" altLang="en-US" sz="1400">
              <a:solidFill>
                <a:srgbClr val="FFFFFF"/>
              </a:solidFill>
            </a:endParaRPr>
          </a:p>
        </p:txBody>
      </p:sp>
      <p:sp>
        <p:nvSpPr>
          <p:cNvPr id="23556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Mixed merchandise stores offer products from several different categories</a:t>
            </a:r>
          </a:p>
          <a:p>
            <a:pPr eaLnBrk="1" hangingPunct="1"/>
            <a:r>
              <a:rPr lang="en-US" altLang="en-US" smtClean="0"/>
              <a:t>Common examples: supermarkets, department stores, large drug stores, etc.</a:t>
            </a:r>
          </a:p>
        </p:txBody>
      </p:sp>
      <p:pic>
        <p:nvPicPr>
          <p:cNvPr id="5" name="Picture 6" descr="C:\Documents and Settings\tellsworth\Local Settings\Temporary Internet Files\Content.IE5\R8IW75ES\MC90025024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5867400"/>
            <a:ext cx="1009650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Superstores</a:t>
            </a:r>
          </a:p>
        </p:txBody>
      </p:sp>
      <p:sp>
        <p:nvSpPr>
          <p:cNvPr id="24579" name="Slide Number Placeholder 5"/>
          <p:cNvSpPr>
            <a:spLocks noGrp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Rockwell" panose="02060603020205020403" pitchFamily="18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Rockwell" panose="02060603020205020403" pitchFamily="18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C5435FF-6E4E-45A8-9957-C0D15C91C32C}" type="slidenum">
              <a:rPr lang="en-US" altLang="en-US" sz="14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US" altLang="en-US" sz="1400">
              <a:solidFill>
                <a:srgbClr val="FFFFFF"/>
              </a:solidFill>
            </a:endParaRPr>
          </a:p>
        </p:txBody>
      </p:sp>
      <p:sp>
        <p:nvSpPr>
          <p:cNvPr id="24580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Superstores are very large stores that offer the consumer a wide variety of products.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Most superstores are mixed merchandise businesses offering a variety of product categories so consumers can use them for one-stop shopping.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mtClean="0"/>
              <a:t>Examples:  Sam’s Club &amp; Costco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Other superstores sell products in a limited category but offer consumers many choices of brands, products and features within that category, such a Best Buy.</a:t>
            </a:r>
          </a:p>
        </p:txBody>
      </p:sp>
      <p:pic>
        <p:nvPicPr>
          <p:cNvPr id="5" name="Picture 6" descr="C:\Documents and Settings\tellsworth\Local Settings\Temporary Internet Files\Content.IE5\R8IW75ES\MC90025024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5867400"/>
            <a:ext cx="1009650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Non-store Retailing</a:t>
            </a:r>
          </a:p>
        </p:txBody>
      </p:sp>
      <p:sp>
        <p:nvSpPr>
          <p:cNvPr id="25603" name="Slide Number Placeholder 5"/>
          <p:cNvSpPr>
            <a:spLocks noGrp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Rockwell" panose="02060603020205020403" pitchFamily="18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Rockwell" panose="02060603020205020403" pitchFamily="18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87B0F40-0E1F-4703-B922-AAB49DD2BD05}" type="slidenum">
              <a:rPr lang="en-US" altLang="en-US" sz="14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US" altLang="en-US" sz="1400">
              <a:solidFill>
                <a:srgbClr val="FFFFFF"/>
              </a:solidFill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143000"/>
            <a:ext cx="8458200" cy="4983163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sz="2800" dirty="0"/>
              <a:t>Non-store retailing sells directly to the consumer’s home rather than requiring the consumer to travel to a store.</a:t>
            </a:r>
          </a:p>
          <a:p>
            <a:pPr marL="274320" indent="-274320" eaLnBrk="1" fontAlgn="auto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sz="2800" dirty="0"/>
              <a:t>Two of the most common forms of non-store retailing are door-to-door selling and catalog sales.</a:t>
            </a:r>
          </a:p>
          <a:p>
            <a:pPr marL="274320" indent="-274320" eaLnBrk="1" fontAlgn="auto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sz="2800" dirty="0"/>
              <a:t>Other types including vending machines, telephone sales, televised shopping clubs, and direct mail selling.</a:t>
            </a:r>
          </a:p>
          <a:p>
            <a:pPr marL="274320" indent="-274320" eaLnBrk="1" fontAlgn="auto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sz="2800" dirty="0"/>
              <a:t>Today, Internet sales have become a popular form of non-store </a:t>
            </a:r>
            <a:r>
              <a:rPr lang="en-US" sz="2800" dirty="0" smtClean="0"/>
              <a:t>retailing.</a:t>
            </a:r>
          </a:p>
          <a:p>
            <a:pPr marL="274320" indent="-274320" eaLnBrk="1" fontAlgn="auto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sz="2800" dirty="0" smtClean="0"/>
              <a:t>Checkpoint</a:t>
            </a:r>
            <a:r>
              <a:rPr lang="en-US" sz="2800" dirty="0"/>
              <a:t>, pg. 97 </a:t>
            </a:r>
          </a:p>
          <a:p>
            <a:pPr marL="548640" lvl="1" eaLnBrk="1" fontAlgn="auto" hangingPunct="1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List </a:t>
            </a:r>
            <a:r>
              <a:rPr lang="en-US" dirty="0"/>
              <a:t>four types of retail businesses</a:t>
            </a:r>
          </a:p>
        </p:txBody>
      </p:sp>
      <p:pic>
        <p:nvPicPr>
          <p:cNvPr id="5" name="Picture 6" descr="C:\Documents and Settings\tellsworth\Local Settings\Temporary Internet Files\Content.IE5\R8IW75ES\MC90025024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5867400"/>
            <a:ext cx="1009650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382000" cy="12954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400" dirty="0"/>
              <a:t>In order for a product to be sold, all of the marketing functions need to be performed.</a:t>
            </a:r>
            <a:br>
              <a:rPr lang="en-US" sz="3400" dirty="0"/>
            </a:br>
            <a:endParaRPr lang="en-US" sz="3400" dirty="0"/>
          </a:p>
        </p:txBody>
      </p:sp>
      <p:sp>
        <p:nvSpPr>
          <p:cNvPr id="8195" name="Slide Number Placeholder 5"/>
          <p:cNvSpPr>
            <a:spLocks noGrp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Rockwell" panose="02060603020205020403" pitchFamily="18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Rockwell" panose="02060603020205020403" pitchFamily="18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7D1F8A7-DB63-490A-9CD6-DD4C65257EEC}" type="slidenum">
              <a:rPr lang="en-US" altLang="en-US" sz="14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400">
              <a:solidFill>
                <a:srgbClr val="FFFFFF"/>
              </a:solidFill>
            </a:endParaRPr>
          </a:p>
        </p:txBody>
      </p:sp>
      <p:sp>
        <p:nvSpPr>
          <p:cNvPr id="8196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In a direct channel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The manufacturer and the customer are the only ones who perform the functions.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They can be shifted and shared, but cannot be eliminated.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If the producer or consumer is unwilling or unable to perform some of the functions, an indirect channel of distribution is needed.</a:t>
            </a:r>
          </a:p>
        </p:txBody>
      </p:sp>
      <p:pic>
        <p:nvPicPr>
          <p:cNvPr id="5" name="Picture 6" descr="C:\Documents and Settings\tellsworth\Local Settings\Temporary Internet Files\Content.IE5\R8IW75ES\MC90025024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5867400"/>
            <a:ext cx="1009650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609600" y="-228600"/>
            <a:ext cx="7772400" cy="1143000"/>
          </a:xfrm>
        </p:spPr>
        <p:txBody>
          <a:bodyPr/>
          <a:lstStyle/>
          <a:p>
            <a:r>
              <a:rPr lang="en-US" altLang="en-US" smtClean="0"/>
              <a:t>Business Math Connections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838200"/>
            <a:ext cx="7772400" cy="4648200"/>
          </a:xfrm>
        </p:spPr>
        <p:txBody>
          <a:bodyPr/>
          <a:lstStyle/>
          <a:p>
            <a:r>
              <a:rPr lang="en-US" altLang="en-US" smtClean="0"/>
              <a:t>Manufacturers offer discounts to channel members for providing various marketing functions.  </a:t>
            </a:r>
          </a:p>
          <a:p>
            <a:r>
              <a:rPr lang="en-US" altLang="en-US" smtClean="0"/>
              <a:t>The discounts are often stated as a percentage of the suggested retail price and are expressed as 40/15. </a:t>
            </a:r>
          </a:p>
          <a:p>
            <a:pPr lvl="1"/>
            <a:r>
              <a:rPr lang="en-US" altLang="en-US" smtClean="0"/>
              <a:t>The first number 40 is the percentage discount for a retailer.  </a:t>
            </a:r>
          </a:p>
          <a:p>
            <a:pPr lvl="1"/>
            <a:r>
              <a:rPr lang="en-US" altLang="en-US" smtClean="0"/>
              <a:t>The second number 15 is the percentage discount for a wholesaler.</a:t>
            </a:r>
          </a:p>
          <a:p>
            <a:r>
              <a:rPr lang="en-US" altLang="en-US" smtClean="0"/>
              <a:t>Using the 40/15 discount rate, what price would a retailer and wholesaler pay for a product that retails for $860?</a:t>
            </a:r>
          </a:p>
          <a:p>
            <a:endParaRPr lang="en-US" alt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Rockwell" panose="02060603020205020403" pitchFamily="18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Rockwell" panose="02060603020205020403" pitchFamily="18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FAD2506-31B4-440C-AEBB-56933FA88601}" type="slidenum">
              <a:rPr lang="en-US" altLang="en-US" sz="14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en-US" altLang="en-US" sz="140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86800" cy="1143000"/>
          </a:xfrm>
        </p:spPr>
        <p:txBody>
          <a:bodyPr/>
          <a:lstStyle/>
          <a:p>
            <a:r>
              <a:rPr lang="en-US" altLang="en-US" sz="2400" smtClean="0">
                <a:solidFill>
                  <a:srgbClr val="FF0000"/>
                </a:solidFill>
              </a:rPr>
              <a:t>Solution</a:t>
            </a:r>
            <a:r>
              <a:rPr lang="en-US" altLang="en-US" sz="2400" smtClean="0"/>
              <a:t>:</a:t>
            </a:r>
            <a:br>
              <a:rPr lang="en-US" altLang="en-US" sz="2400" smtClean="0"/>
            </a:br>
            <a:r>
              <a:rPr lang="en-US" altLang="en-US" sz="2400" smtClean="0"/>
              <a:t>Using the 40/15 discount rate, what price would a retailer and wholesaler pay for a product that retails for $860?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458200" cy="4572000"/>
          </a:xfrm>
        </p:spPr>
        <p:txBody>
          <a:bodyPr/>
          <a:lstStyle/>
          <a:p>
            <a:pPr>
              <a:defRPr/>
            </a:pPr>
            <a:r>
              <a:rPr lang="en-US" sz="2000" dirty="0" smtClean="0"/>
              <a:t>Selling price – (selling price  x  retailer discount) = retailer price    </a:t>
            </a:r>
          </a:p>
          <a:p>
            <a:pPr marL="319088" lvl="1" indent="0">
              <a:buFont typeface="Wingdings 2" panose="05020102010507070707" pitchFamily="18" charset="2"/>
              <a:buNone/>
              <a:defRPr/>
            </a:pPr>
            <a:r>
              <a:rPr lang="en-US" sz="2000" dirty="0" smtClean="0"/>
              <a:t>         </a:t>
            </a:r>
            <a:r>
              <a:rPr lang="en-US" sz="2800" dirty="0" smtClean="0"/>
              <a:t>$860  -      ( $860  x  .40 )               = $516.00</a:t>
            </a:r>
          </a:p>
          <a:p>
            <a:pPr marL="319088" lvl="1" indent="0">
              <a:buFont typeface="Wingdings 2" panose="05020102010507070707" pitchFamily="18" charset="2"/>
              <a:buNone/>
              <a:defRPr/>
            </a:pPr>
            <a:endParaRPr lang="en-US" sz="2000" dirty="0"/>
          </a:p>
          <a:p>
            <a:pPr>
              <a:defRPr/>
            </a:pPr>
            <a:r>
              <a:rPr lang="en-US" sz="2000" dirty="0" smtClean="0"/>
              <a:t>Retail price – (retail price x wholesaler discount) = wholesaler price</a:t>
            </a:r>
            <a:r>
              <a:rPr lang="en-US" dirty="0" smtClean="0"/>
              <a:t>	</a:t>
            </a:r>
          </a:p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en-US" sz="2400" dirty="0"/>
              <a:t> </a:t>
            </a:r>
            <a:r>
              <a:rPr lang="en-US" sz="2400" dirty="0" smtClean="0"/>
              <a:t>           </a:t>
            </a:r>
            <a:r>
              <a:rPr lang="en-US" sz="2800" dirty="0" smtClean="0"/>
              <a:t>$516    -    ( $516  x  </a:t>
            </a:r>
            <a:r>
              <a:rPr lang="en-US" sz="2800" smtClean="0"/>
              <a:t>.15 </a:t>
            </a:r>
            <a:r>
              <a:rPr lang="en-US" sz="2800" dirty="0" smtClean="0"/>
              <a:t>) 	     = $438.60</a:t>
            </a: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Rockwell" panose="02060603020205020403" pitchFamily="18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Rockwell" panose="02060603020205020403" pitchFamily="18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566072D-9D47-48B0-B664-88D03CA25853}" type="slidenum">
              <a:rPr lang="en-US" altLang="en-US" sz="14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en-US" altLang="en-US" sz="140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Lesson 4.2 – Review Questions</a:t>
            </a:r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Rockwell" panose="02060603020205020403" pitchFamily="18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Rockwell" panose="02060603020205020403" pitchFamily="18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A5F2A91-20BE-4757-8425-1256A380709A}" type="slidenum">
              <a:rPr lang="en-US" altLang="en-US" sz="14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en-US" altLang="en-US" sz="1400">
              <a:solidFill>
                <a:srgbClr val="FFFFFF"/>
              </a:solidFill>
            </a:endParaRPr>
          </a:p>
        </p:txBody>
      </p:sp>
      <p:sp>
        <p:nvSpPr>
          <p:cNvPr id="28676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1 – 4 Think Critically</a:t>
            </a:r>
          </a:p>
          <a:p>
            <a:pPr eaLnBrk="1" hangingPunct="1"/>
            <a:r>
              <a:rPr lang="en-US" altLang="en-US" smtClean="0"/>
              <a:t>Make Connections</a:t>
            </a:r>
          </a:p>
          <a:p>
            <a:pPr lvl="1" eaLnBrk="1" hangingPunct="1"/>
            <a:r>
              <a:rPr lang="en-US" altLang="en-US" smtClean="0"/>
              <a:t>5. Technology</a:t>
            </a:r>
          </a:p>
          <a:p>
            <a:pPr lvl="1" eaLnBrk="1" hangingPunct="1"/>
            <a:r>
              <a:rPr lang="en-US" altLang="en-US" smtClean="0"/>
              <a:t>6. Research</a:t>
            </a:r>
          </a:p>
          <a:p>
            <a:pPr eaLnBrk="1" hangingPunct="1"/>
            <a:endParaRPr lang="en-US" altLang="en-US" smtClean="0"/>
          </a:p>
        </p:txBody>
      </p:sp>
      <p:pic>
        <p:nvPicPr>
          <p:cNvPr id="5" name="Picture 6" descr="C:\Documents and Settings\tellsworth\Local Settings\Temporary Internet Files\Content.IE5\R8IW75ES\MC90025024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5867400"/>
            <a:ext cx="1009650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Rockwell" panose="02060603020205020403" pitchFamily="18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Rockwell" panose="02060603020205020403" pitchFamily="18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32AD442-9175-422F-AD58-9F0A0D71CCFF}" type="slidenum">
              <a:rPr lang="en-US" altLang="en-US" sz="14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400">
              <a:solidFill>
                <a:srgbClr val="FFFFFF"/>
              </a:solidFill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8382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sz="2800" dirty="0" smtClean="0"/>
              <a:t>Wholesalers and retailers are the major businesses participating in an indirect channel.  </a:t>
            </a:r>
          </a:p>
          <a:p>
            <a:pPr marL="548640" lvl="1" eaLnBrk="1" fontAlgn="auto" hangingPunct="1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They provide the marketing functions that are not completed by the producers and consumers.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sz="2800" dirty="0" smtClean="0"/>
              <a:t>Common </a:t>
            </a:r>
            <a:r>
              <a:rPr lang="en-US" sz="2800" dirty="0"/>
              <a:t>indirect channels of distribution include a manufacturer, a retailer who sells the product of several manufacturers, and the consumers who purchase from retailers.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sz="2800" dirty="0"/>
              <a:t>In situations where channels are long, many products must be sold, or target markets have diverse needs, the traditional channel expands to include a wholesaler.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2400" dirty="0"/>
          </a:p>
        </p:txBody>
      </p:sp>
      <p:pic>
        <p:nvPicPr>
          <p:cNvPr id="4" name="Picture 6" descr="C:\Documents and Settings\tellsworth\Local Settings\Temporary Internet Files\Content.IE5\R8IW75ES\MC90025024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5867400"/>
            <a:ext cx="1009650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Wholesalers</a:t>
            </a:r>
          </a:p>
        </p:txBody>
      </p:sp>
      <p:sp>
        <p:nvSpPr>
          <p:cNvPr id="10243" name="Slide Number Placeholder 5"/>
          <p:cNvSpPr>
            <a:spLocks noGrp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Rockwell" panose="02060603020205020403" pitchFamily="18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Rockwell" panose="02060603020205020403" pitchFamily="18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CD13B72-125F-462D-8E9E-79F0A25534AF}" type="slidenum">
              <a:rPr lang="en-US" altLang="en-US" sz="14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400">
              <a:solidFill>
                <a:srgbClr val="FFFFFF"/>
              </a:solidFill>
            </a:endParaRPr>
          </a:p>
        </p:txBody>
      </p:sp>
      <p:sp>
        <p:nvSpPr>
          <p:cNvPr id="10244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altLang="en-US" u="sng" smtClean="0"/>
              <a:t>Wholesalers</a:t>
            </a:r>
            <a:r>
              <a:rPr lang="en-US" altLang="en-US" smtClean="0"/>
              <a:t> are companies that assist with distribution activities between businesses.</a:t>
            </a:r>
          </a:p>
          <a:p>
            <a:pPr eaLnBrk="1" hangingPunct="1"/>
            <a:r>
              <a:rPr lang="en-US" altLang="en-US" smtClean="0"/>
              <a:t>They seldom sell products to individual consumers, but provide marketing activities as a part of the channel of distribution between producers and retailers.</a:t>
            </a:r>
          </a:p>
        </p:txBody>
      </p:sp>
      <p:pic>
        <p:nvPicPr>
          <p:cNvPr id="5" name="Picture 6" descr="C:\Documents and Settings\tellsworth\Local Settings\Temporary Internet Files\Content.IE5\R8IW75ES\MC90025024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5867400"/>
            <a:ext cx="1009650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Benefits of Wholesalers</a:t>
            </a:r>
          </a:p>
        </p:txBody>
      </p:sp>
      <p:sp>
        <p:nvSpPr>
          <p:cNvPr id="11267" name="Slide Number Placeholder 5"/>
          <p:cNvSpPr>
            <a:spLocks noGrp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Rockwell" panose="02060603020205020403" pitchFamily="18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Rockwell" panose="02060603020205020403" pitchFamily="18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9D04E30-F361-4F0C-A263-6FE0CC05B247}" type="slidenum">
              <a:rPr lang="en-US" altLang="en-US" sz="14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400">
              <a:solidFill>
                <a:srgbClr val="FFFFFF"/>
              </a:solidFill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274320" indent="-274320" eaLnBrk="1" fontAlgn="auto" hangingPunct="1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sz="2800" dirty="0"/>
              <a:t>Wholesalers are involved in marketing because they may be able to provide one or more of the needed marketing activities better or at a lower cost than the manufacturer or retailer.</a:t>
            </a:r>
          </a:p>
          <a:p>
            <a:pPr marL="548640" lvl="1" eaLnBrk="1" fontAlgn="auto" hangingPunct="1">
              <a:lnSpc>
                <a:spcPct val="80000"/>
              </a:lnSpc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/>
              <a:t>For example: a small retailer is not able to purchase most products in the large quantities required by the </a:t>
            </a:r>
            <a:r>
              <a:rPr lang="en-US" dirty="0" smtClean="0"/>
              <a:t>manufacturer where a wholesaler can.</a:t>
            </a:r>
            <a:endParaRPr lang="en-US" dirty="0"/>
          </a:p>
          <a:p>
            <a:pPr marL="274320" indent="-274320" eaLnBrk="1" fontAlgn="auto" hangingPunct="1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sz="2800" dirty="0"/>
              <a:t>A wholesaler combines the orders of several small retailers to make the purchase.</a:t>
            </a:r>
          </a:p>
          <a:p>
            <a:pPr marL="274320" indent="-274320" eaLnBrk="1" fontAlgn="auto" hangingPunct="1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sz="2800" dirty="0"/>
              <a:t>Shipments to several businesses in the same location are combined to save transportation costs.</a:t>
            </a:r>
          </a:p>
          <a:p>
            <a:pPr marL="274320" indent="-274320" eaLnBrk="1" fontAlgn="auto" hangingPunct="1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en-US" sz="2800" dirty="0"/>
          </a:p>
        </p:txBody>
      </p:sp>
      <p:pic>
        <p:nvPicPr>
          <p:cNvPr id="5" name="Picture 6" descr="C:\Documents and Settings\tellsworth\Local Settings\Temporary Internet Files\Content.IE5\R8IW75ES\MC90025024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5867400"/>
            <a:ext cx="1009650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Storage Facilities</a:t>
            </a:r>
          </a:p>
        </p:txBody>
      </p:sp>
      <p:sp>
        <p:nvSpPr>
          <p:cNvPr id="12291" name="Slide Number Placeholder 5"/>
          <p:cNvSpPr>
            <a:spLocks noGrp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Rockwell" panose="02060603020205020403" pitchFamily="18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Rockwell" panose="02060603020205020403" pitchFamily="18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4C42DB2-C89D-4656-A4E0-0942A9D89D5E}" type="slidenum">
              <a:rPr lang="en-US" altLang="en-US" sz="14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400">
              <a:solidFill>
                <a:srgbClr val="FFFFFF"/>
              </a:solidFill>
            </a:endParaRPr>
          </a:p>
        </p:txBody>
      </p:sp>
      <p:sp>
        <p:nvSpPr>
          <p:cNvPr id="12292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/>
              <a:t>A manufacturer usually tries to produce products on a regular business throughout the year.</a:t>
            </a:r>
          </a:p>
          <a:p>
            <a:pPr eaLnBrk="1" hangingPunct="1"/>
            <a:r>
              <a:rPr lang="en-US" altLang="en-US" sz="2800" smtClean="0"/>
              <a:t>Consumer demand for the products may be seasonal with most of the products purchased during a few months.</a:t>
            </a:r>
          </a:p>
          <a:p>
            <a:pPr eaLnBrk="1" hangingPunct="1"/>
            <a:r>
              <a:rPr lang="en-US" altLang="en-US" sz="2800" smtClean="0"/>
              <a:t>If the manufacturer does not have the space to store the products until they can be sold, it may use wholesalers who specialize in storage and inventory.</a:t>
            </a:r>
          </a:p>
        </p:txBody>
      </p:sp>
      <p:pic>
        <p:nvPicPr>
          <p:cNvPr id="5" name="Picture 6" descr="C:\Documents and Settings\tellsworth\Local Settings\Temporary Internet Files\Content.IE5\R8IW75ES\MC90025024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5867400"/>
            <a:ext cx="1009650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Wholesale Activities</a:t>
            </a:r>
          </a:p>
        </p:txBody>
      </p:sp>
      <p:sp>
        <p:nvSpPr>
          <p:cNvPr id="13315" name="Slide Number Placeholder 5"/>
          <p:cNvSpPr>
            <a:spLocks noGrp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Rockwell" panose="02060603020205020403" pitchFamily="18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Rockwell" panose="02060603020205020403" pitchFamily="18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2070D6D-69A2-4791-8574-9AC1BFFE6BA4}" type="slidenum">
              <a:rPr lang="en-US" altLang="en-US" sz="14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400">
              <a:solidFill>
                <a:srgbClr val="FFFFFF"/>
              </a:solidFill>
            </a:endParaRPr>
          </a:p>
        </p:txBody>
      </p:sp>
      <p:sp>
        <p:nvSpPr>
          <p:cNvPr id="13316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Typical wholesaling activities include: buying, selling, transporting and storing products.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Wholesalers accumulate the products of many manufacturers, develop assortments for the retail customers they serve, and then distribute the products to them.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Some wholesalers provide very specialized activities such as financing the inventories of manufacturers until they can be sold.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They may also extend credit to some of the retailers to enable them to make purchases.</a:t>
            </a:r>
          </a:p>
          <a:p>
            <a:pPr eaLnBrk="1" hangingPunct="1">
              <a:lnSpc>
                <a:spcPct val="80000"/>
              </a:lnSpc>
            </a:pPr>
            <a:endParaRPr lang="en-US" altLang="en-US" sz="2800" smtClean="0"/>
          </a:p>
        </p:txBody>
      </p:sp>
      <p:pic>
        <p:nvPicPr>
          <p:cNvPr id="5" name="Picture 6" descr="C:\Documents and Settings\tellsworth\Local Settings\Temporary Internet Files\Content.IE5\R8IW75ES\MC90025024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5867400"/>
            <a:ext cx="1009650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Rockwell" panose="02060603020205020403" pitchFamily="18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Rockwell" panose="02060603020205020403" pitchFamily="18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AA8A2E1-7943-4AA4-9FDE-DFFD61FF5CAC}" type="slidenum">
              <a:rPr lang="en-US" altLang="en-US" sz="14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1400">
              <a:solidFill>
                <a:srgbClr val="FFFFFF"/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Wholesalers can be an important source of information for other channel members.</a:t>
            </a:r>
          </a:p>
          <a:p>
            <a:pPr eaLnBrk="1" hangingPunct="1"/>
            <a:r>
              <a:rPr lang="en-US" altLang="en-US" smtClean="0"/>
              <a:t>Many wholesalers offer marketing research and marketing information services.</a:t>
            </a:r>
          </a:p>
          <a:p>
            <a:pPr eaLnBrk="1" hangingPunct="1"/>
            <a:r>
              <a:rPr lang="en-US" altLang="en-US" smtClean="0"/>
              <a:t>They provide manufacturers and retailers data that will help improve their operations and in making decisions.</a:t>
            </a:r>
          </a:p>
        </p:txBody>
      </p:sp>
      <p:pic>
        <p:nvPicPr>
          <p:cNvPr id="4" name="Picture 6" descr="C:\Documents and Settings\tellsworth\Local Settings\Temporary Internet Files\Content.IE5\R8IW75ES\MC90025024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5867400"/>
            <a:ext cx="1009650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Rockwell" panose="02060603020205020403" pitchFamily="18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Rockwell" panose="02060603020205020403" pitchFamily="18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905EB0D-5AE4-4828-BF8F-359BDDF46064}" type="slidenum">
              <a:rPr lang="en-US" altLang="en-US" sz="14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n-US" sz="1400">
              <a:solidFill>
                <a:srgbClr val="FFFFFF"/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457200"/>
            <a:ext cx="8229600" cy="4525963"/>
          </a:xfrm>
        </p:spPr>
        <p:txBody>
          <a:bodyPr/>
          <a:lstStyle/>
          <a:p>
            <a:pPr eaLnBrk="1" hangingPunct="1"/>
            <a:r>
              <a:rPr lang="en-US" altLang="en-US" smtClean="0"/>
              <a:t>Wholesalers assist manufacturers in determining the needs of retailers and consumers </a:t>
            </a:r>
          </a:p>
          <a:p>
            <a:pPr eaLnBrk="1" hangingPunct="1"/>
            <a:r>
              <a:rPr lang="en-US" altLang="en-US" smtClean="0"/>
              <a:t>They also provide market and product information to retailers.</a:t>
            </a:r>
          </a:p>
          <a:p>
            <a:pPr eaLnBrk="1" hangingPunct="1"/>
            <a:r>
              <a:rPr lang="en-US" altLang="en-US" smtClean="0"/>
              <a:t>Most wholesalers also promote their products in the form of catalogs, salespeople, or Internet sites.</a:t>
            </a:r>
          </a:p>
          <a:p>
            <a:pPr eaLnBrk="1" hangingPunct="1"/>
            <a:r>
              <a:rPr lang="en-US" altLang="en-US" smtClean="0"/>
              <a:t>Computer technology can process orders more rapidly and keep track of the quantity and location of products.  </a:t>
            </a:r>
          </a:p>
          <a:p>
            <a:pPr eaLnBrk="1" hangingPunct="1"/>
            <a:endParaRPr lang="en-US" altLang="en-US" smtClean="0"/>
          </a:p>
        </p:txBody>
      </p:sp>
      <p:pic>
        <p:nvPicPr>
          <p:cNvPr id="4" name="Picture 6" descr="C:\Documents and Settings\tellsworth\Local Settings\Temporary Internet Files\Content.IE5\R8IW75ES\MC90025024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5867400"/>
            <a:ext cx="1009650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301</TotalTime>
  <Words>1230</Words>
  <Application>Microsoft Office PowerPoint</Application>
  <PresentationFormat>On-screen Show (4:3)</PresentationFormat>
  <Paragraphs>119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Rockwell</vt:lpstr>
      <vt:lpstr>Wingdings 2</vt:lpstr>
      <vt:lpstr>Equity</vt:lpstr>
      <vt:lpstr>Ch. 4 Distribution  &amp; Global Marketing</vt:lpstr>
      <vt:lpstr>In order for a product to be sold, all of the marketing functions need to be performed. </vt:lpstr>
      <vt:lpstr>PowerPoint Presentation</vt:lpstr>
      <vt:lpstr>Wholesalers</vt:lpstr>
      <vt:lpstr>Benefits of Wholesalers</vt:lpstr>
      <vt:lpstr>Storage Facilities</vt:lpstr>
      <vt:lpstr>Wholesale Activities</vt:lpstr>
      <vt:lpstr>PowerPoint Presentation</vt:lpstr>
      <vt:lpstr>PowerPoint Presentation</vt:lpstr>
      <vt:lpstr>PowerPoint Presentation</vt:lpstr>
      <vt:lpstr>The Role of Retailers</vt:lpstr>
      <vt:lpstr>Retail Activities</vt:lpstr>
      <vt:lpstr>PowerPoint Presentation</vt:lpstr>
      <vt:lpstr>Types of Retailers</vt:lpstr>
      <vt:lpstr>Types of Retailers</vt:lpstr>
      <vt:lpstr>Single or Limited-line Stores</vt:lpstr>
      <vt:lpstr>Mixed Merchandise</vt:lpstr>
      <vt:lpstr>Superstores</vt:lpstr>
      <vt:lpstr>Non-store Retailing</vt:lpstr>
      <vt:lpstr>Business Math Connections</vt:lpstr>
      <vt:lpstr>Solution: Using the 40/15 discount rate, what price would a retailer and wholesaler pay for a product that retails for $860?</vt:lpstr>
      <vt:lpstr>Lesson 4.2 – Review 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Ellsworth, Tricia</cp:lastModifiedBy>
  <cp:revision>117</cp:revision>
  <dcterms:created xsi:type="dcterms:W3CDTF">2012-03-24T19:52:28Z</dcterms:created>
  <dcterms:modified xsi:type="dcterms:W3CDTF">2018-08-22T00:39:36Z</dcterms:modified>
</cp:coreProperties>
</file>