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87" r:id="rId3"/>
    <p:sldId id="257" r:id="rId4"/>
    <p:sldId id="258" r:id="rId5"/>
    <p:sldId id="259" r:id="rId6"/>
    <p:sldId id="260" r:id="rId7"/>
    <p:sldId id="285" r:id="rId8"/>
    <p:sldId id="261" r:id="rId9"/>
    <p:sldId id="262" r:id="rId10"/>
    <p:sldId id="263" r:id="rId11"/>
    <p:sldId id="264" r:id="rId12"/>
    <p:sldId id="266" r:id="rId13"/>
    <p:sldId id="286" r:id="rId14"/>
    <p:sldId id="267" r:id="rId15"/>
    <p:sldId id="268" r:id="rId16"/>
    <p:sldId id="288" r:id="rId17"/>
    <p:sldId id="269" r:id="rId18"/>
    <p:sldId id="270" r:id="rId19"/>
    <p:sldId id="272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A65EDD-EB7A-4185-B0A9-3517BB0C68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E0584-79E0-49D4-AD85-3FD2DEBCC9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528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DBDC3B-97CA-42E5-9628-A44318A4BE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15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1C7F9-7FFD-4472-A6C9-A71065035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46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5778DC-6222-415D-AFDB-64C6613E3C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117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E10B36-FAD0-4D86-81D1-88B90DB3C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147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74BC4D-732E-4013-8859-38CA5808C4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764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F10CCA-CCC5-4DFF-A68C-04654E5A03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915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BD5D61-81B0-454D-9AEE-B0A0D2F526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79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9B7858-2ADA-4AF0-A42F-2D2D32CA1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20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87D15E-AE39-4EEA-BBE1-50D39AC8E4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91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946206-0369-4B9C-BA13-E541022A48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3D44A0C6-FEDC-46DB-8A81-2D3181671C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/>
              <a:t>4.1 – Distribution Channels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/>
              <a:t>4.2 – Wholesalers &amp; Retailers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/>
              <a:t>4.3 – Global Marketing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6FC180-D50B-4000-85F8-8E9FC9EBEAC1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Ch. 4 Distribution </a:t>
            </a:r>
            <a:br>
              <a:rPr lang="en-US" altLang="en-US" smtClean="0"/>
            </a:br>
            <a:r>
              <a:rPr lang="en-US" altLang="en-US" smtClean="0"/>
              <a:t>&amp; Global Marketing</a:t>
            </a:r>
          </a:p>
        </p:txBody>
      </p:sp>
      <p:pic>
        <p:nvPicPr>
          <p:cNvPr id="13317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3886200"/>
            <a:ext cx="2487612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8D1C29-9565-4DE8-BCE9-8CDCD938994B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Adding businesses to the channel makes the channel more complex and difficult to control.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Using businesses that have particular expertise in transportation, product handling, or other distribution activities may result in improved distribution or actual cost savings.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activities that need to be performed as a product moves from producer to consumer will help to determine the number and types of businesses in the channel.</a:t>
            </a:r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Direct Channels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FC7BC0-81E9-4BFD-B14E-16202749F935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30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u="sng" smtClean="0"/>
              <a:t>Direct distribution</a:t>
            </a:r>
            <a:r>
              <a:rPr lang="en-US" altLang="en-US" sz="2800" smtClean="0"/>
              <a:t> (direct marketing) – when the producer sells and distributes its products directly to consumers.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company is responsible for the equipment, activities and personnel needs to complete all of the distribution activities.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That can include salespeople, warehouses, trucks, customer service, etc.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company may share some of the activities with the consumer.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For example:  the company might maintain a large warehouse at the production facility. Customers are responsible for transporting their purchases from the warehouse.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Indirect Channels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E12159-15CC-4849-BA23-458984868359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producers cannot or choose not to perform all marketing activities, they need an indirect channel of distribution.</a:t>
            </a:r>
          </a:p>
          <a:p>
            <a:pPr eaLnBrk="1" hangingPunct="1"/>
            <a:r>
              <a:rPr lang="en-US" altLang="en-US" smtClean="0"/>
              <a:t>Much time would be wasted if all exchanges of products and services occurred directly between producers and consumers.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36575"/>
            <a:ext cx="8534400" cy="758825"/>
          </a:xfrm>
        </p:spPr>
        <p:txBody>
          <a:bodyPr/>
          <a:lstStyle/>
          <a:p>
            <a:pPr algn="l" eaLnBrk="1" hangingPunct="1"/>
            <a:r>
              <a:rPr lang="en-US" altLang="en-US" sz="3200" smtClean="0">
                <a:solidFill>
                  <a:srgbClr val="7B9899"/>
                </a:solidFill>
              </a:rPr>
              <a:t>What if </a:t>
            </a:r>
            <a:r>
              <a:rPr lang="en-US" altLang="en-US" sz="3200" i="1" smtClean="0">
                <a:solidFill>
                  <a:srgbClr val="7B9899"/>
                </a:solidFill>
              </a:rPr>
              <a:t>you</a:t>
            </a:r>
            <a:r>
              <a:rPr lang="en-US" altLang="en-US" sz="3200" smtClean="0">
                <a:solidFill>
                  <a:srgbClr val="7B9899"/>
                </a:solidFill>
              </a:rPr>
              <a:t> had to locate and contact each manufacturer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8D2A6-CAA7-4286-9520-D72A146BDDB2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Agree on a price,</a:t>
            </a:r>
          </a:p>
          <a:p>
            <a:pPr eaLnBrk="1" hangingPunct="1"/>
            <a:r>
              <a:rPr lang="en-US" altLang="en-US" smtClean="0"/>
              <a:t>Find a way to get the product from the business to your home?</a:t>
            </a:r>
          </a:p>
          <a:p>
            <a:pPr eaLnBrk="1" hangingPunct="1"/>
            <a:r>
              <a:rPr lang="en-US" altLang="en-US" smtClean="0"/>
              <a:t>Would you spend most of your time just obtaining the things you need to purchase?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36588"/>
            <a:ext cx="8763000" cy="11731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750" dirty="0"/>
              <a:t>When other businesses enter the channel of distribution, they takeover many responsibilities and save you a lot of time.</a:t>
            </a:r>
            <a:br>
              <a:rPr lang="en-US" sz="2750" dirty="0"/>
            </a:br>
            <a:endParaRPr lang="en-US" sz="2750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10DFF8-A048-4083-8F33-EC2EBDA2140E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business determines your needs and the needs of many customers like you.</a:t>
            </a:r>
          </a:p>
          <a:p>
            <a:pPr eaLnBrk="1" hangingPunct="1"/>
            <a:r>
              <a:rPr lang="en-US" altLang="en-US" sz="2800" smtClean="0"/>
              <a:t>It then contacts the manufacturers of the needed products, purchases what it believes it can sell, and has the products shipped to one location.</a:t>
            </a:r>
          </a:p>
          <a:p>
            <a:pPr eaLnBrk="1" hangingPunct="1"/>
            <a:r>
              <a:rPr lang="en-US" altLang="en-US" sz="2800" smtClean="0"/>
              <a:t>You can visit the business and purchase many of the  products you need in the same shopping trip.</a:t>
            </a:r>
          </a:p>
          <a:p>
            <a:pPr eaLnBrk="1" hangingPunct="1"/>
            <a:r>
              <a:rPr lang="en-US" altLang="en-US" sz="2800" smtClean="0"/>
              <a:t>In addition to saving you time, the businesses should be effective at locating and purchasing the needed products and finding the most efficient ways to ship them to their locations.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2192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Wholesalers &amp; Retailers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BAA49F-086C-4A5A-8A52-F576DAD7DC25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839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Wholesalers and retailers are the most common types of businesses involved in indirect channels of distribution.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Many specialized marketing businesses are often involved including sales and telemarketing businesses, transportation companies, businesses that provide financing and credit and others.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Checkpoint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What is the difference between direct and indirect distribution?</a:t>
            </a:r>
          </a:p>
          <a:p>
            <a:pPr marL="274638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Plus….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Choose a product you regularly enjoy.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List the product.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Search and discover where it is produced.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Name _________________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Checkpoint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What is the difference between direct and indirect distribution?</a:t>
            </a:r>
          </a:p>
          <a:p>
            <a:pPr marL="274638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marL="274638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marL="274638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Choose a product you regularly enjoy.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List the </a:t>
            </a:r>
            <a:r>
              <a:rPr lang="en-US" sz="1800" dirty="0" smtClean="0"/>
              <a:t>product ___________________</a:t>
            </a:r>
            <a:endParaRPr lang="en-US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Search and discover where it is produced.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71DE-62AF-4EFD-AB8F-854D3E913EEB}" type="slidenum">
              <a:rPr lang="en-US" altLang="en-US">
                <a:solidFill>
                  <a:srgbClr val="7B9899"/>
                </a:solidFill>
              </a:rPr>
              <a:pPr/>
              <a:t>16</a:t>
            </a:fld>
            <a:endParaRPr lang="en-US" altLang="en-US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Distribution Activities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22066F-85C3-4319-81D0-C2296858F926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 important questions that should be answered in planning distribution: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Where will the customer want to be able to </a:t>
            </a:r>
            <a:r>
              <a:rPr lang="en-US" altLang="en-US" i="1" smtClean="0"/>
              <a:t>obtain</a:t>
            </a:r>
            <a:r>
              <a:rPr lang="en-US" altLang="en-US" smtClean="0"/>
              <a:t> the product?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Where will the customer </a:t>
            </a:r>
            <a:r>
              <a:rPr lang="en-US" altLang="en-US" i="1" smtClean="0"/>
              <a:t>use</a:t>
            </a:r>
            <a:r>
              <a:rPr lang="en-US" altLang="en-US" smtClean="0"/>
              <a:t> the product?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Are there special </a:t>
            </a:r>
            <a:r>
              <a:rPr lang="en-US" altLang="en-US" i="1" smtClean="0"/>
              <a:t>requirements</a:t>
            </a:r>
            <a:r>
              <a:rPr lang="en-US" altLang="en-US" smtClean="0"/>
              <a:t> to transport, store, or display the product?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/>
              <a:t>When</a:t>
            </a:r>
            <a:r>
              <a:rPr lang="en-US" altLang="en-US" smtClean="0"/>
              <a:t> should distribution occur?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Who should be </a:t>
            </a:r>
            <a:r>
              <a:rPr lang="en-US" altLang="en-US" i="1" smtClean="0"/>
              <a:t>responsible</a:t>
            </a:r>
            <a:r>
              <a:rPr lang="en-US" altLang="en-US" smtClean="0"/>
              <a:t> for each type of distribution activity?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Select a Channel of Distribution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47A19A-62F8-4D6E-BC95-C3D59C37962B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Many channels of distribution ranging from simple to complex are available and producers must decide which best fit their needs.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Producers prefer to use as few channels and channel members as possible.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Sometimes it is necessary for producers to use more than one channel to achieve the widest distribution for their product or to sell to different target markets.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81000"/>
            <a:ext cx="8534400" cy="758825"/>
          </a:xfrm>
        </p:spPr>
        <p:txBody>
          <a:bodyPr/>
          <a:lstStyle/>
          <a:p>
            <a:pPr algn="l" eaLnBrk="1" hangingPunct="1"/>
            <a:r>
              <a:rPr lang="en-US" altLang="en-US" sz="3200" smtClean="0">
                <a:solidFill>
                  <a:srgbClr val="7B9899"/>
                </a:solidFill>
              </a:rPr>
              <a:t>Factors businesses consider when deciding which channels to use.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53D776-4BE2-40BC-931F-5F1BE2A7EEC2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Distance</a:t>
            </a:r>
          </a:p>
          <a:p>
            <a:pPr eaLnBrk="1" hangingPunct="1"/>
            <a:r>
              <a:rPr lang="en-US" altLang="en-US" smtClean="0"/>
              <a:t>Perishability</a:t>
            </a:r>
          </a:p>
          <a:p>
            <a:pPr eaLnBrk="1" hangingPunct="1"/>
            <a:r>
              <a:rPr lang="en-US" altLang="en-US" smtClean="0"/>
              <a:t>Special handling</a:t>
            </a:r>
          </a:p>
          <a:p>
            <a:pPr eaLnBrk="1" hangingPunct="1"/>
            <a:r>
              <a:rPr lang="en-US" altLang="en-US" smtClean="0"/>
              <a:t>Number of customers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9144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altLang="en-US" smtClean="0"/>
              <a:t>The MIXES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Marketing Mix</a:t>
            </a:r>
          </a:p>
          <a:p>
            <a:pPr lvl="1"/>
            <a:r>
              <a:rPr lang="en-US" altLang="en-US" smtClean="0"/>
              <a:t>Product</a:t>
            </a:r>
          </a:p>
          <a:p>
            <a:pPr lvl="1"/>
            <a:r>
              <a:rPr lang="en-US" altLang="en-US" smtClean="0"/>
              <a:t>Price</a:t>
            </a:r>
          </a:p>
          <a:p>
            <a:pPr lvl="1"/>
            <a:r>
              <a:rPr lang="en-US" altLang="en-US" smtClean="0"/>
              <a:t>Place</a:t>
            </a:r>
          </a:p>
          <a:p>
            <a:pPr lvl="1"/>
            <a:r>
              <a:rPr lang="en-US" altLang="en-US" smtClean="0"/>
              <a:t>promotion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Product marketing mix</a:t>
            </a:r>
          </a:p>
          <a:p>
            <a:pPr lvl="1"/>
            <a:r>
              <a:rPr lang="en-US" altLang="en-US" smtClean="0"/>
              <a:t>Basic Product</a:t>
            </a:r>
          </a:p>
          <a:p>
            <a:pPr lvl="1"/>
            <a:r>
              <a:rPr lang="en-US" altLang="en-US" smtClean="0"/>
              <a:t>Features</a:t>
            </a:r>
          </a:p>
          <a:p>
            <a:pPr lvl="1"/>
            <a:r>
              <a:rPr lang="en-US" altLang="en-US" smtClean="0"/>
              <a:t>Packaging</a:t>
            </a:r>
          </a:p>
          <a:p>
            <a:pPr lvl="1"/>
            <a:r>
              <a:rPr lang="en-US" altLang="en-US" smtClean="0"/>
              <a:t>Support Services</a:t>
            </a:r>
          </a:p>
          <a:p>
            <a:pPr lvl="1"/>
            <a:r>
              <a:rPr lang="en-US" altLang="en-US" smtClean="0"/>
              <a:t>Brand</a:t>
            </a:r>
          </a:p>
          <a:p>
            <a:pPr lvl="1"/>
            <a:r>
              <a:rPr lang="en-US" altLang="en-US" smtClean="0"/>
              <a:t>Image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B76872-6667-467D-9080-B392CC524710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Distance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95BD0C-A1C6-44AA-B4B3-049F5F6A4053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customers are located very close to the producer there is less need for channel members.</a:t>
            </a:r>
          </a:p>
          <a:p>
            <a:pPr eaLnBrk="1" hangingPunct="1"/>
            <a:r>
              <a:rPr lang="en-US" altLang="en-US" smtClean="0"/>
              <a:t>More channel members will be needed as the distance from producer to consumer increases.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Perishability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7AC841-0A00-4969-96F7-B1D168050D04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Highly perishable products require rapid and careful handling.  </a:t>
            </a:r>
          </a:p>
          <a:p>
            <a:pPr eaLnBrk="1" hangingPunct="1"/>
            <a:r>
              <a:rPr lang="en-US" altLang="en-US" smtClean="0"/>
              <a:t>Those products, such as seafood, fresh fruit and flowers are often marketed directly to the consumer or through a very short channel.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Special Handling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FBA1C7-DEBA-4F5F-BC92-AE99A8ABC2BD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the product is delicate or easily damaged it requires special handling and shipping procedures or equipment.</a:t>
            </a:r>
          </a:p>
          <a:p>
            <a:pPr eaLnBrk="1" hangingPunct="1"/>
            <a:r>
              <a:rPr lang="en-US" altLang="en-US" smtClean="0"/>
              <a:t>It is likely to pass through as few channel members as possible.</a:t>
            </a:r>
          </a:p>
          <a:p>
            <a:pPr eaLnBrk="1" hangingPunct="1"/>
            <a:r>
              <a:rPr lang="en-US" altLang="en-US" smtClean="0"/>
              <a:t>For example, manufacturers of complex medical equipment, sell directly to hospitals.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Number of Customers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70545C-4D2F-4247-A703-F8B8DA736AC2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greater the number of customers, the more channel members there usually will be.</a:t>
            </a:r>
          </a:p>
          <a:p>
            <a:pPr eaLnBrk="1" hangingPunct="1"/>
            <a:r>
              <a:rPr lang="en-US" altLang="en-US" smtClean="0"/>
              <a:t>If a manufacturer of customized construction equipment sells to a few large contractors, a short channel will be used.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Transportation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FE7AD4-F215-47E8-996A-863A7D2E7B89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Businesses must determine how to physically transport the products from the producer to the consumer.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Factors to consider in shipping include the size, shape and weight of the goods.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Certain goods are fragile and may need special care in handling.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Transportation choices will differ for medical supplies needed in a few hours vs. building materials needed in several weeks.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7B9899"/>
                </a:solidFill>
              </a:rPr>
              <a:t>Another shipping-related issue is cost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FA2104-B933-43B4-85E1-95BBB18C8A97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addition to the basic transportation charges, there are the costs of packaging products for shipment, insurance, and often storing products before, during and after delivery to the buyer.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most commonly used transportation methods are railroads, trucks, airplanes, and ships.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business may use more than one type of transportation depending on the requirements for shipment.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8382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Product Handling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D85CE-CD99-402D-B002-1F42921E82CC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058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Product handling is important in order to avoid delay, lost or damaged shipments.</a:t>
            </a:r>
          </a:p>
          <a:p>
            <a:pPr eaLnBrk="1" hangingPunct="1"/>
            <a:r>
              <a:rPr lang="en-US" altLang="en-US" smtClean="0"/>
              <a:t>Most products are handled several times on their way from producer to consumer.</a:t>
            </a:r>
          </a:p>
          <a:p>
            <a:pPr eaLnBrk="1" hangingPunct="1"/>
            <a:r>
              <a:rPr lang="en-US" altLang="en-US" smtClean="0"/>
              <a:t>Businesses look for ways to improve packaging.</a:t>
            </a:r>
          </a:p>
          <a:p>
            <a:pPr lvl="1" eaLnBrk="1" hangingPunct="1"/>
            <a:r>
              <a:rPr lang="en-US" altLang="en-US" smtClean="0"/>
              <a:t>more efficient procedures for packing and unpacking</a:t>
            </a:r>
          </a:p>
          <a:p>
            <a:pPr lvl="1" eaLnBrk="1" hangingPunct="1"/>
            <a:r>
              <a:rPr lang="en-US" altLang="en-US" smtClean="0"/>
              <a:t>better equipment for handling and storing products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An important part of product handling is keeping track of the products.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219393-C0A6-4D8F-A9CA-89649FE7F686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Businesses and customers want to know where products are in the distribution channel and when they will be delivered.  </a:t>
            </a:r>
          </a:p>
          <a:p>
            <a:pPr eaLnBrk="1" hangingPunct="1"/>
            <a:r>
              <a:rPr lang="en-US" altLang="en-US" smtClean="0"/>
              <a:t>Careful record keeping is essential to route products correctly.</a:t>
            </a:r>
          </a:p>
          <a:p>
            <a:pPr eaLnBrk="1" hangingPunct="1"/>
            <a:r>
              <a:rPr lang="en-US" altLang="en-US" smtClean="0"/>
              <a:t>Most businesses use bar coding to track products during distribution.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96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Storage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7903C3-9326-42AA-AD6B-91181E0563D8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Consumers typically do not buy products as soon as they are produced.</a:t>
            </a:r>
          </a:p>
          <a:p>
            <a:pPr eaLnBrk="1" hangingPunct="1"/>
            <a:r>
              <a:rPr lang="en-US" altLang="en-US" sz="2800" smtClean="0"/>
              <a:t>Manufacturers and other channel members must store the products until they are ready for distribution and sale.</a:t>
            </a:r>
          </a:p>
          <a:p>
            <a:pPr eaLnBrk="1" hangingPunct="1"/>
            <a:r>
              <a:rPr lang="en-US" altLang="en-US" sz="2800" smtClean="0"/>
              <a:t>Buildings such as warehouses and distribution centers are needed to store large quantities of products until they can be sold.</a:t>
            </a:r>
          </a:p>
          <a:p>
            <a:pPr eaLnBrk="1" hangingPunct="1"/>
            <a:r>
              <a:rPr lang="en-US" altLang="en-US" sz="2800" smtClean="0"/>
              <a:t>Handling products and storing them for a long time is expensive.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555900-769F-433F-BA57-296BEECB2C4A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Moving products around increases the chances for damage.</a:t>
            </a:r>
          </a:p>
          <a:p>
            <a:pPr eaLnBrk="1" hangingPunct="1"/>
            <a:r>
              <a:rPr lang="en-US" altLang="en-US" sz="2800" smtClean="0"/>
              <a:t>For more efficient handling with less risk of damage is very important.</a:t>
            </a:r>
          </a:p>
          <a:p>
            <a:pPr eaLnBrk="1" hangingPunct="1"/>
            <a:r>
              <a:rPr lang="en-US" altLang="en-US" sz="2800" smtClean="0"/>
              <a:t>Many companies now use mechanical equipment with robots to handle products.</a:t>
            </a:r>
          </a:p>
          <a:p>
            <a:pPr eaLnBrk="1" hangingPunct="1"/>
            <a:r>
              <a:rPr lang="en-US" altLang="en-US" sz="2800" smtClean="0"/>
              <a:t>Computers control both the equipment and the robots as products are moved into storage and subsequently moved for shipment.</a:t>
            </a:r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4.1 Distribution Channels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FF40E1-DC81-48C3-A981-AA4245721414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Marketing is a term that became popular in the last ½ of the 20</a:t>
            </a:r>
            <a:r>
              <a:rPr lang="en-US" altLang="en-US" baseline="30000" smtClean="0"/>
              <a:t>th</a:t>
            </a:r>
            <a:r>
              <a:rPr lang="en-US" altLang="en-US" smtClean="0"/>
              <a:t> century.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Businesses recognized the importance of the many marketing functions and activities needed to develop satisfying exchanges with customers.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Prior to that time, when companies wanted to improve the exchange process, they concentrated on distribution.</a:t>
            </a:r>
          </a:p>
        </p:txBody>
      </p:sp>
      <p:pic>
        <p:nvPicPr>
          <p:cNvPr id="14341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Order Processing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68102A-D9F5-48AF-A9A0-0AEC594596C1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Customers place orders in a number of ways.</a:t>
            </a:r>
          </a:p>
          <a:p>
            <a:pPr eaLnBrk="1" hangingPunct="1"/>
            <a:r>
              <a:rPr lang="en-US" altLang="en-US" sz="2800" smtClean="0"/>
              <a:t>They may visit a retail store, a website, submit an order using a salesperson, mail, telephone, computer or fax.</a:t>
            </a:r>
          </a:p>
          <a:p>
            <a:pPr eaLnBrk="1" hangingPunct="1"/>
            <a:r>
              <a:rPr lang="en-US" altLang="en-US" sz="2800" smtClean="0"/>
              <a:t>When an order is received, employees process the order and bill the customer.</a:t>
            </a:r>
          </a:p>
          <a:p>
            <a:pPr eaLnBrk="1" hangingPunct="1"/>
            <a:r>
              <a:rPr lang="en-US" altLang="en-US" sz="2800" smtClean="0"/>
              <a:t>If customers have questions or problems with the order, employees must handle them in a friendly and courteous fashion.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D75826-41D1-4C82-ABA6-0EB1040B81BC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Most companies now have automated order processing using a computer and the internet.</a:t>
            </a:r>
          </a:p>
          <a:p>
            <a:pPr eaLnBrk="1" hangingPunct="1"/>
            <a:r>
              <a:rPr lang="en-US" altLang="en-US" sz="2800" smtClean="0"/>
              <a:t>This way the manufacturer, channel member, or customers can all track the order and where it is at any time.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Check Point</a:t>
            </a:r>
          </a:p>
          <a:p>
            <a:pPr lvl="1" eaLnBrk="1" hangingPunct="1"/>
            <a:r>
              <a:rPr lang="en-US" altLang="en-US" sz="2400" smtClean="0"/>
              <a:t>What are the major factors to be considered when a business selects a channel of distribution?</a:t>
            </a:r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Lesson 4.1, pg. 93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AF27A8-2238-451B-A216-8BAEA6474206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Think Critically 1 – 4</a:t>
            </a:r>
          </a:p>
          <a:p>
            <a:pPr eaLnBrk="1" hangingPunct="1"/>
            <a:r>
              <a:rPr lang="en-US" altLang="en-US" smtClean="0"/>
              <a:t>Make Connections</a:t>
            </a:r>
          </a:p>
          <a:p>
            <a:pPr lvl="1" eaLnBrk="1" hangingPunct="1"/>
            <a:r>
              <a:rPr lang="en-US" altLang="en-US" smtClean="0"/>
              <a:t>5. Critical Thinking</a:t>
            </a:r>
          </a:p>
          <a:p>
            <a:pPr lvl="1" eaLnBrk="1" hangingPunct="1"/>
            <a:r>
              <a:rPr lang="en-US" altLang="en-US" smtClean="0"/>
              <a:t>6. Decision Making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Distribution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1FD04B-5447-4593-804F-A320DBF2E5B9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Today distribution is just one of many marketing activities.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It is very important in ensuring customer satisfaction.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If customers cannot locate the product, cannot conveniently obtain it, or receive it late or damaged, they will be dissatisfied.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As one of the 4 marketing mix elements, distribution involves determining the best methods and procedures to use so prospective customers can locate, obtain and use a business’s products and services.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Reducing Discrepancies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86175D-B6BD-44C7-8405-A6C6B0B3CFEC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b="1" smtClean="0"/>
              <a:t>goal</a:t>
            </a:r>
            <a:r>
              <a:rPr lang="en-US" altLang="en-US" sz="2800" smtClean="0"/>
              <a:t> of marketing is the successful exchange of products and services between businesses and their customers.</a:t>
            </a:r>
          </a:p>
          <a:p>
            <a:pPr eaLnBrk="1" hangingPunct="1"/>
            <a:r>
              <a:rPr lang="en-US" altLang="en-US" sz="2800" smtClean="0"/>
              <a:t>No matter how good a product is, a company cannot make a profit unless it fills orders correctly and delivers the product undamaged and on-time to the correct locations.</a:t>
            </a:r>
          </a:p>
          <a:p>
            <a:pPr eaLnBrk="1" hangingPunct="1"/>
            <a:r>
              <a:rPr lang="en-US" altLang="en-US" sz="2800" smtClean="0"/>
              <a:t>Successful exchanges are not easy to carry-out.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D3B7F0-87C2-44FD-8982-AAE7C853506C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Several discrepancies exist between producers and consumers.</a:t>
            </a:r>
          </a:p>
          <a:p>
            <a:pPr eaLnBrk="1" hangingPunct="1"/>
            <a:r>
              <a:rPr lang="en-US" altLang="en-US" smtClean="0"/>
              <a:t>Producers manufacture large quantities of one or a very few products.</a:t>
            </a:r>
          </a:p>
          <a:p>
            <a:pPr eaLnBrk="1" hangingPunct="1"/>
            <a:r>
              <a:rPr lang="en-US" altLang="en-US" smtClean="0"/>
              <a:t>Consumers want small quantities of a variety of products.</a:t>
            </a:r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BCC19C-5401-4415-9F0D-04513949BA77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Producers manufacture products at a specific time and in a particular location.  </a:t>
            </a:r>
          </a:p>
          <a:p>
            <a:pPr lvl="1" eaLnBrk="1" hangingPunct="1"/>
            <a:r>
              <a:rPr lang="en-US" altLang="en-US" smtClean="0"/>
              <a:t>That time and location do not typically match the place and time consumers need the product.</a:t>
            </a:r>
          </a:p>
          <a:p>
            <a:pPr eaLnBrk="1" hangingPunct="1"/>
            <a:r>
              <a:rPr lang="en-US" altLang="en-US" smtClean="0"/>
              <a:t>Distribution systems are designed to get the types and quantities of products customers want to the locations where and when they want them.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</a:rPr>
              <a:t>Direct &amp; Indirect Distribution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EC0FB4-B768-43C4-A2C8-FBB9357F10E3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Channels of distribution</a:t>
            </a:r>
            <a:r>
              <a:rPr lang="en-US" altLang="en-US" smtClean="0"/>
              <a:t> - the routes products follow in moving from the producer to the consumer.</a:t>
            </a:r>
          </a:p>
          <a:p>
            <a:pPr lvl="1" eaLnBrk="1" hangingPunct="1"/>
            <a:r>
              <a:rPr lang="en-US" altLang="en-US" smtClean="0"/>
              <a:t>including all related activities and participating organizations.</a:t>
            </a:r>
          </a:p>
          <a:p>
            <a:pPr eaLnBrk="1" hangingPunct="1"/>
            <a:r>
              <a:rPr lang="en-US" altLang="en-US" smtClean="0"/>
              <a:t>Producers need distribution channels whether they make products for consumers or other businesses.</a:t>
            </a:r>
          </a:p>
        </p:txBody>
      </p:sp>
      <p:pic>
        <p:nvPicPr>
          <p:cNvPr id="5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EB184B-4FB5-4A65-BEFE-3E15483A0BEE}" type="slidenum">
              <a:rPr lang="en-US" altLang="en-US" sz="160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channels that products follow may be short and simple or long and complex.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shortest path is for the producer to sell directly to the user.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longest path can include a retailer, a wholesaler, and other businesses.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 smtClean="0"/>
              <a:t>Direct distribution</a:t>
            </a:r>
            <a:r>
              <a:rPr lang="en-US" altLang="en-US" sz="2800" smtClean="0"/>
              <a:t> – when producers sell directly to the consumer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 smtClean="0"/>
              <a:t>Indirect distribution</a:t>
            </a:r>
            <a:r>
              <a:rPr lang="en-US" altLang="en-US" sz="2800" smtClean="0"/>
              <a:t> – when distribution involves other businesses in addition to the producer.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pic>
        <p:nvPicPr>
          <p:cNvPr id="4" name="Picture 5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2551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278</TotalTime>
  <Words>1744</Words>
  <Application>Microsoft Office PowerPoint</Application>
  <PresentationFormat>On-screen Show (4:3)</PresentationFormat>
  <Paragraphs>189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Georgia</vt:lpstr>
      <vt:lpstr>Wingdings 2</vt:lpstr>
      <vt:lpstr>Wingdings</vt:lpstr>
      <vt:lpstr>Civic</vt:lpstr>
      <vt:lpstr>Ch. 4 Distribution  &amp; Global Marketing</vt:lpstr>
      <vt:lpstr>The MIXES</vt:lpstr>
      <vt:lpstr>4.1 Distribution Channels</vt:lpstr>
      <vt:lpstr>Distribution</vt:lpstr>
      <vt:lpstr>Reducing Discrepancies</vt:lpstr>
      <vt:lpstr>PowerPoint Presentation</vt:lpstr>
      <vt:lpstr>PowerPoint Presentation</vt:lpstr>
      <vt:lpstr>Direct &amp; Indirect Distribution</vt:lpstr>
      <vt:lpstr>PowerPoint Presentation</vt:lpstr>
      <vt:lpstr>PowerPoint Presentation</vt:lpstr>
      <vt:lpstr>Direct Channels</vt:lpstr>
      <vt:lpstr>Indirect Channels</vt:lpstr>
      <vt:lpstr>What if you had to locate and contact each manufacturer</vt:lpstr>
      <vt:lpstr>When other businesses enter the channel of distribution, they takeover many responsibilities and save you a lot of time. </vt:lpstr>
      <vt:lpstr>Wholesalers &amp; Retailers</vt:lpstr>
      <vt:lpstr>Name _________________</vt:lpstr>
      <vt:lpstr>Distribution Activities</vt:lpstr>
      <vt:lpstr>Select a Channel of Distribution</vt:lpstr>
      <vt:lpstr>Factors businesses consider when deciding which channels to use.</vt:lpstr>
      <vt:lpstr>Distance</vt:lpstr>
      <vt:lpstr>Perishability</vt:lpstr>
      <vt:lpstr>Special Handling</vt:lpstr>
      <vt:lpstr>Number of Customers</vt:lpstr>
      <vt:lpstr>Transportation</vt:lpstr>
      <vt:lpstr>Another shipping-related issue is cost</vt:lpstr>
      <vt:lpstr>Product Handling</vt:lpstr>
      <vt:lpstr>An important part of product handling is keeping track of the products.</vt:lpstr>
      <vt:lpstr>Storage</vt:lpstr>
      <vt:lpstr>PowerPoint Presentation</vt:lpstr>
      <vt:lpstr>Order Processing</vt:lpstr>
      <vt:lpstr>PowerPoint Presentation</vt:lpstr>
      <vt:lpstr>Lesson 4.1, pg. 93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Ellsworth, Tricia</cp:lastModifiedBy>
  <cp:revision>70</cp:revision>
  <cp:lastPrinted>2017-03-22T17:28:34Z</cp:lastPrinted>
  <dcterms:created xsi:type="dcterms:W3CDTF">2012-03-24T19:52:28Z</dcterms:created>
  <dcterms:modified xsi:type="dcterms:W3CDTF">2018-08-22T00:39:16Z</dcterms:modified>
</cp:coreProperties>
</file>